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2" r:id="rId5"/>
    <p:sldId id="273" r:id="rId6"/>
    <p:sldId id="257"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14" y="1088571"/>
            <a:ext cx="83820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4572000"/>
            <a:ext cx="7924800" cy="1231106"/>
          </a:xfrm>
          <a:prstGeom prst="rect">
            <a:avLst/>
          </a:prstGeom>
          <a:noFill/>
        </p:spPr>
        <p:txBody>
          <a:bodyPr wrap="square" rtlCol="0">
            <a:spAutoFit/>
          </a:bodyPr>
          <a:lstStyle/>
          <a:p>
            <a:pPr algn="ctr"/>
            <a:r>
              <a:rPr lang="en-US" sz="5400" b="1" dirty="0" smtClean="0">
                <a:solidFill>
                  <a:srgbClr val="000099"/>
                </a:solidFill>
                <a:latin typeface="Vladimir Script" pitchFamily="66" charset="0"/>
              </a:rPr>
              <a:t>Train the Football Trainers</a:t>
            </a:r>
          </a:p>
          <a:p>
            <a:pPr algn="ctr"/>
            <a:r>
              <a:rPr lang="en-US" sz="2000" b="1" dirty="0" smtClean="0">
                <a:solidFill>
                  <a:srgbClr val="FF0000"/>
                </a:solidFill>
                <a:latin typeface="Vladimir Script" pitchFamily="66" charset="0"/>
              </a:rPr>
              <a:t>August 1, 2015</a:t>
            </a:r>
            <a:endParaRPr lang="en-US" sz="2000" b="1" dirty="0">
              <a:solidFill>
                <a:srgbClr val="FF0000"/>
              </a:solidFill>
              <a:latin typeface="Vladimir Script" pitchFamily="66" charset="0"/>
            </a:endParaRPr>
          </a:p>
        </p:txBody>
      </p:sp>
    </p:spTree>
    <p:extLst>
      <p:ext uri="{BB962C8B-B14F-4D97-AF65-F5344CB8AC3E}">
        <p14:creationId xmlns:p14="http://schemas.microsoft.com/office/powerpoint/2010/main" val="231570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haroni" pitchFamily="2" charset="-79"/>
                <a:cs typeface="Aharoni" pitchFamily="2" charset="-79"/>
              </a:rPr>
              <a:t>Fundamentals</a:t>
            </a:r>
            <a:endParaRPr lang="en-US" sz="60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lvl="1"/>
            <a:r>
              <a:rPr lang="en-US" sz="2000" b="1" dirty="0" smtClean="0"/>
              <a:t>Signals</a:t>
            </a:r>
          </a:p>
          <a:p>
            <a:pPr lvl="2"/>
            <a:r>
              <a:rPr lang="en-US" sz="1800" b="1" dirty="0" smtClean="0"/>
              <a:t>Federation approved</a:t>
            </a:r>
          </a:p>
          <a:p>
            <a:pPr lvl="2"/>
            <a:r>
              <a:rPr lang="en-US" sz="1800" b="1" dirty="0" smtClean="0"/>
              <a:t>Clear, sharp &amp; without emotion</a:t>
            </a:r>
          </a:p>
          <a:p>
            <a:pPr lvl="1"/>
            <a:r>
              <a:rPr lang="en-US" sz="2000" b="1" dirty="0" smtClean="0"/>
              <a:t>Game clock management</a:t>
            </a:r>
          </a:p>
          <a:p>
            <a:pPr lvl="2"/>
            <a:r>
              <a:rPr lang="en-US" sz="1800" b="1" dirty="0" smtClean="0"/>
              <a:t>CREW responsibility</a:t>
            </a:r>
          </a:p>
          <a:p>
            <a:pPr lvl="2"/>
            <a:r>
              <a:rPr lang="en-US" sz="1800" b="1" dirty="0"/>
              <a:t>A</a:t>
            </a:r>
            <a:r>
              <a:rPr lang="en-US" sz="1800" b="1" dirty="0" smtClean="0"/>
              <a:t>wareness throughout game</a:t>
            </a:r>
          </a:p>
          <a:p>
            <a:pPr lvl="2"/>
            <a:r>
              <a:rPr lang="en-US" sz="1800" b="1" dirty="0"/>
              <a:t>P</a:t>
            </a:r>
            <a:r>
              <a:rPr lang="en-US" sz="1800" b="1" dirty="0" smtClean="0"/>
              <a:t>re-game with clock operator</a:t>
            </a:r>
          </a:p>
          <a:p>
            <a:pPr lvl="2"/>
            <a:r>
              <a:rPr lang="en-US" sz="1800" b="1" dirty="0" smtClean="0"/>
              <a:t>Correct sloppy timing early</a:t>
            </a:r>
          </a:p>
          <a:p>
            <a:r>
              <a:rPr lang="en-US" sz="2400" b="1" dirty="0" smtClean="0"/>
              <a:t>Concentration</a:t>
            </a:r>
          </a:p>
          <a:p>
            <a:pPr lvl="1"/>
            <a:r>
              <a:rPr lang="en-US" sz="2000" b="1" dirty="0" smtClean="0"/>
              <a:t>Anticipate situation, not call</a:t>
            </a:r>
          </a:p>
          <a:p>
            <a:pPr lvl="1"/>
            <a:r>
              <a:rPr lang="en-US" sz="2000" b="1" dirty="0" smtClean="0">
                <a:solidFill>
                  <a:srgbClr val="FF0000"/>
                </a:solidFill>
              </a:rPr>
              <a:t>Football IQ</a:t>
            </a:r>
            <a:r>
              <a:rPr lang="en-US" sz="2000" b="1" dirty="0" smtClean="0"/>
              <a:t>: Time, score &amp; situation</a:t>
            </a:r>
          </a:p>
          <a:p>
            <a:pPr lvl="1"/>
            <a:r>
              <a:rPr lang="en-US" sz="2000" b="1" dirty="0" smtClean="0"/>
              <a:t>Try not to be surprised by what happens</a:t>
            </a:r>
          </a:p>
          <a:p>
            <a:pPr marL="0" indent="0">
              <a:buNone/>
            </a:pPr>
            <a:endParaRPr lang="en-US" sz="2400" b="1" dirty="0" smtClean="0"/>
          </a:p>
          <a:p>
            <a:endParaRPr lang="en-US" dirty="0" smtClean="0"/>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38600"/>
            <a:ext cx="2743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981200"/>
            <a:ext cx="2743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63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Fundamentals</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sz="2400" b="1" dirty="0" smtClean="0"/>
              <a:t>Communication</a:t>
            </a:r>
          </a:p>
          <a:p>
            <a:pPr lvl="1"/>
            <a:r>
              <a:rPr lang="en-US" sz="2000" b="1" dirty="0" smtClean="0"/>
              <a:t>Before game</a:t>
            </a:r>
          </a:p>
          <a:p>
            <a:pPr lvl="2"/>
            <a:r>
              <a:rPr lang="en-US" sz="1600" b="1" dirty="0" smtClean="0"/>
              <a:t>Confirming with crew</a:t>
            </a:r>
          </a:p>
          <a:p>
            <a:pPr lvl="3"/>
            <a:r>
              <a:rPr lang="en-US" sz="1200" b="1" dirty="0" smtClean="0"/>
              <a:t> travel, arrival, etc.</a:t>
            </a:r>
          </a:p>
          <a:p>
            <a:pPr lvl="2"/>
            <a:r>
              <a:rPr lang="en-US" sz="1600" b="1" dirty="0" smtClean="0"/>
              <a:t>With school</a:t>
            </a:r>
          </a:p>
          <a:p>
            <a:pPr lvl="1"/>
            <a:r>
              <a:rPr lang="en-US" sz="2000" b="1" dirty="0" smtClean="0"/>
              <a:t>During game</a:t>
            </a:r>
          </a:p>
          <a:p>
            <a:pPr lvl="2"/>
            <a:r>
              <a:rPr lang="en-US" sz="1600" b="1" dirty="0" smtClean="0"/>
              <a:t>Verbal &amp; non verbal</a:t>
            </a:r>
          </a:p>
          <a:p>
            <a:pPr lvl="1"/>
            <a:r>
              <a:rPr lang="en-US" sz="2000" b="1" dirty="0" smtClean="0"/>
              <a:t>With coaches</a:t>
            </a:r>
          </a:p>
          <a:p>
            <a:pPr lvl="2"/>
            <a:r>
              <a:rPr lang="en-US" sz="1600" b="1" dirty="0" smtClean="0">
                <a:solidFill>
                  <a:srgbClr val="FF0000"/>
                </a:solidFill>
              </a:rPr>
              <a:t> “Don’t go often, don’t stay long.”</a:t>
            </a:r>
          </a:p>
          <a:p>
            <a:pPr lvl="2"/>
            <a:r>
              <a:rPr lang="en-US" sz="1600" b="1" dirty="0" smtClean="0"/>
              <a:t>Coach initiated</a:t>
            </a:r>
          </a:p>
          <a:p>
            <a:pPr lvl="3"/>
            <a:r>
              <a:rPr lang="en-US" sz="1200" b="1" dirty="0" smtClean="0"/>
              <a:t>Off field, in box</a:t>
            </a:r>
          </a:p>
          <a:p>
            <a:pPr lvl="3"/>
            <a:r>
              <a:rPr lang="en-US" sz="1200" b="1" dirty="0" smtClean="0"/>
              <a:t>Brief &amp; concise</a:t>
            </a:r>
          </a:p>
          <a:p>
            <a:pPr lvl="2"/>
            <a:r>
              <a:rPr lang="en-US" sz="1600" b="1" dirty="0" smtClean="0"/>
              <a:t>Official initiated-preventative only</a:t>
            </a:r>
          </a:p>
          <a:p>
            <a:pPr lvl="3"/>
            <a:r>
              <a:rPr lang="en-US" sz="1200" b="1" dirty="0" smtClean="0"/>
              <a:t>Warning for ILS &amp; SLI</a:t>
            </a:r>
          </a:p>
          <a:p>
            <a:pPr lvl="2"/>
            <a:r>
              <a:rPr lang="en-US" sz="1600" b="1" dirty="0" smtClean="0"/>
              <a:t>Body language</a:t>
            </a:r>
          </a:p>
          <a:p>
            <a:pPr lvl="3"/>
            <a:endParaRPr lang="en-US" sz="1200" b="1" dirty="0" smtClean="0"/>
          </a:p>
          <a:p>
            <a:pPr lvl="3"/>
            <a:endParaRPr lang="en-US" sz="1200"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828800"/>
            <a:ext cx="2095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313" y="1828800"/>
            <a:ext cx="209695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886200"/>
            <a:ext cx="2152650" cy="222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641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Whistle Mechanics</a:t>
            </a:r>
            <a:endParaRPr lang="en-US" sz="6000" b="1" dirty="0">
              <a:latin typeface="Aharoni" pitchFamily="2" charset="-79"/>
              <a:cs typeface="Aharoni" pitchFamily="2" charset="-79"/>
            </a:endParaRPr>
          </a:p>
        </p:txBody>
      </p:sp>
      <p:sp>
        <p:nvSpPr>
          <p:cNvPr id="3" name="Content Placeholder 2"/>
          <p:cNvSpPr>
            <a:spLocks noGrp="1"/>
          </p:cNvSpPr>
          <p:nvPr>
            <p:ph idx="1"/>
          </p:nvPr>
        </p:nvSpPr>
        <p:spPr>
          <a:xfrm>
            <a:off x="457200" y="1295400"/>
            <a:ext cx="8229600" cy="4830763"/>
          </a:xfrm>
        </p:spPr>
        <p:txBody>
          <a:bodyPr/>
          <a:lstStyle/>
          <a:p>
            <a:r>
              <a:rPr lang="en-US" sz="2400" b="1" dirty="0" smtClean="0">
                <a:solidFill>
                  <a:srgbClr val="FF0000"/>
                </a:solidFill>
              </a:rPr>
              <a:t>Cardinal Sin #1</a:t>
            </a:r>
          </a:p>
          <a:p>
            <a:pPr lvl="1"/>
            <a:r>
              <a:rPr lang="en-US" sz="2000" b="1" dirty="0" smtClean="0"/>
              <a:t>Pulling pin on grenade</a:t>
            </a:r>
          </a:p>
          <a:p>
            <a:pPr lvl="1"/>
            <a:r>
              <a:rPr lang="en-US" sz="2000" b="1" dirty="0" smtClean="0"/>
              <a:t>Don’t fear, respect it</a:t>
            </a:r>
          </a:p>
          <a:p>
            <a:r>
              <a:rPr lang="en-US" sz="2400" b="1" dirty="0" smtClean="0"/>
              <a:t>Process to declare play dead</a:t>
            </a:r>
          </a:p>
          <a:p>
            <a:pPr lvl="1"/>
            <a:r>
              <a:rPr lang="en-US" sz="2000" b="1" dirty="0" smtClean="0"/>
              <a:t>Normally 1 maybe 2 whistles</a:t>
            </a:r>
          </a:p>
          <a:p>
            <a:pPr lvl="1"/>
            <a:r>
              <a:rPr lang="en-US" sz="2000" b="1" dirty="0" smtClean="0"/>
              <a:t>See leather</a:t>
            </a:r>
          </a:p>
          <a:p>
            <a:pPr lvl="2"/>
            <a:r>
              <a:rPr lang="en-US" sz="1800" b="1" dirty="0" smtClean="0">
                <a:solidFill>
                  <a:srgbClr val="FF0000"/>
                </a:solidFill>
              </a:rPr>
              <a:t>Criteria to blow play dead</a:t>
            </a:r>
          </a:p>
          <a:p>
            <a:pPr lvl="2"/>
            <a:r>
              <a:rPr lang="en-US" sz="1800" b="1" dirty="0" smtClean="0"/>
              <a:t>Assistance from others</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28575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772" y="1524000"/>
            <a:ext cx="28575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6658" y="4343400"/>
            <a:ext cx="28575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19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Calling Fouls</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sz="2400" b="1" dirty="0" smtClean="0">
                <a:solidFill>
                  <a:srgbClr val="FF0000"/>
                </a:solidFill>
              </a:rPr>
              <a:t>Cardinal Sin #2</a:t>
            </a:r>
          </a:p>
          <a:p>
            <a:pPr lvl="1"/>
            <a:r>
              <a:rPr lang="en-US" sz="2000" b="1" dirty="0" smtClean="0"/>
              <a:t>Call only </a:t>
            </a:r>
            <a:r>
              <a:rPr lang="en-US" sz="2000" b="1" u="sng" dirty="0" smtClean="0"/>
              <a:t>obvious</a:t>
            </a:r>
            <a:r>
              <a:rPr lang="en-US" sz="2000" b="1" dirty="0" smtClean="0"/>
              <a:t> fouls</a:t>
            </a:r>
          </a:p>
          <a:p>
            <a:pPr lvl="2"/>
            <a:r>
              <a:rPr lang="en-US" sz="1800" b="1" dirty="0" smtClean="0"/>
              <a:t>Make ‘em be HUGE</a:t>
            </a:r>
          </a:p>
          <a:p>
            <a:pPr lvl="2"/>
            <a:r>
              <a:rPr lang="en-US" sz="1800" b="1" dirty="0" smtClean="0"/>
              <a:t>Not fishing for </a:t>
            </a:r>
            <a:r>
              <a:rPr lang="en-US" sz="1800" b="1" dirty="0" smtClean="0"/>
              <a:t>minnows </a:t>
            </a:r>
            <a:endParaRPr lang="en-US" sz="1800" b="1" dirty="0" smtClean="0"/>
          </a:p>
          <a:p>
            <a:pPr lvl="1"/>
            <a:r>
              <a:rPr lang="en-US" sz="2000" b="1" dirty="0" smtClean="0"/>
              <a:t>Required criteria</a:t>
            </a:r>
          </a:p>
          <a:p>
            <a:pPr lvl="2"/>
            <a:r>
              <a:rPr lang="en-US" sz="1800" b="1" dirty="0" smtClean="0"/>
              <a:t>Must see </a:t>
            </a:r>
            <a:r>
              <a:rPr lang="en-US" sz="1800" b="1" u="sng" dirty="0" smtClean="0"/>
              <a:t>entire</a:t>
            </a:r>
            <a:r>
              <a:rPr lang="en-US" sz="1800" b="1" dirty="0" smtClean="0"/>
              <a:t> action</a:t>
            </a:r>
          </a:p>
          <a:p>
            <a:pPr lvl="2"/>
            <a:r>
              <a:rPr lang="en-US" sz="1800" b="1" dirty="0" smtClean="0"/>
              <a:t>Visible</a:t>
            </a:r>
          </a:p>
          <a:p>
            <a:pPr lvl="2"/>
            <a:r>
              <a:rPr lang="en-US" sz="1800" b="1" dirty="0" smtClean="0"/>
              <a:t>Material</a:t>
            </a:r>
          </a:p>
          <a:p>
            <a:pPr lvl="2"/>
            <a:r>
              <a:rPr lang="en-US" sz="1800" b="1" dirty="0" smtClean="0"/>
              <a:t>Take something away</a:t>
            </a:r>
          </a:p>
          <a:p>
            <a:pPr lvl="2"/>
            <a:r>
              <a:rPr lang="en-US" sz="1800" b="1" dirty="0" smtClean="0"/>
              <a:t>Place in category</a:t>
            </a:r>
          </a:p>
          <a:p>
            <a:pPr lvl="3"/>
            <a:r>
              <a:rPr lang="en-US" sz="1400" b="1" dirty="0" smtClean="0"/>
              <a:t>OH – grab &amp; restrict</a:t>
            </a:r>
          </a:p>
          <a:p>
            <a:pPr lvl="3"/>
            <a:r>
              <a:rPr lang="en-US" sz="1400" b="1" dirty="0" smtClean="0"/>
              <a:t>DPI – early contact</a:t>
            </a:r>
          </a:p>
          <a:p>
            <a:pPr lvl="3"/>
            <a:r>
              <a:rPr lang="en-US" sz="1400" b="1" dirty="0" smtClean="0"/>
              <a:t>UNS – taunting an opponent</a:t>
            </a:r>
          </a:p>
          <a:p>
            <a:pPr lvl="2"/>
            <a:endParaRPr lang="en-US" b="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399" y="2133600"/>
            <a:ext cx="2171699" cy="148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133600"/>
            <a:ext cx="2095499"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136570"/>
            <a:ext cx="2642852"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700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066800"/>
          </a:xfrm>
        </p:spPr>
        <p:txBody>
          <a:bodyPr>
            <a:normAutofit fontScale="90000"/>
          </a:bodyPr>
          <a:lstStyle/>
          <a:p>
            <a:r>
              <a:rPr lang="en-US" sz="6000" b="1" dirty="0" smtClean="0">
                <a:latin typeface="Aharoni" pitchFamily="2" charset="-79"/>
                <a:cs typeface="Aharoni" pitchFamily="2" charset="-79"/>
              </a:rPr>
              <a:t>Consistency &amp; Stepping Up</a:t>
            </a:r>
            <a:endParaRPr lang="en-US" sz="6000" b="1" dirty="0">
              <a:latin typeface="Aharoni" pitchFamily="2" charset="-79"/>
              <a:cs typeface="Aharoni" pitchFamily="2" charset="-79"/>
            </a:endParaRPr>
          </a:p>
        </p:txBody>
      </p:sp>
      <p:sp>
        <p:nvSpPr>
          <p:cNvPr id="3" name="Content Placeholder 2"/>
          <p:cNvSpPr>
            <a:spLocks noGrp="1"/>
          </p:cNvSpPr>
          <p:nvPr>
            <p:ph idx="1"/>
          </p:nvPr>
        </p:nvSpPr>
        <p:spPr>
          <a:xfrm>
            <a:off x="457200" y="1143000"/>
            <a:ext cx="8229600" cy="5105400"/>
          </a:xfrm>
        </p:spPr>
        <p:txBody>
          <a:bodyPr>
            <a:normAutofit/>
          </a:bodyPr>
          <a:lstStyle/>
          <a:p>
            <a:r>
              <a:rPr lang="en-US" sz="2400" b="1" dirty="0" smtClean="0"/>
              <a:t>Must be consistent throughout game</a:t>
            </a:r>
          </a:p>
          <a:p>
            <a:pPr lvl="1"/>
            <a:r>
              <a:rPr lang="en-US" sz="2000" b="1" dirty="0" smtClean="0"/>
              <a:t>Fouls qualifying early v </a:t>
            </a:r>
            <a:r>
              <a:rPr lang="en-US" sz="2000" b="1" dirty="0" smtClean="0"/>
              <a:t>late or vice versa-</a:t>
            </a:r>
            <a:endParaRPr lang="en-US" sz="2000" b="1" dirty="0" smtClean="0"/>
          </a:p>
          <a:p>
            <a:pPr marL="457200" lvl="1" indent="0">
              <a:buNone/>
            </a:pPr>
            <a:r>
              <a:rPr lang="en-US" sz="2000" b="1" dirty="0"/>
              <a:t> </a:t>
            </a:r>
            <a:r>
              <a:rPr lang="en-US" sz="2000" b="1" dirty="0" smtClean="0"/>
              <a:t>          </a:t>
            </a:r>
            <a:r>
              <a:rPr lang="en-US" sz="2000" b="1" dirty="0" smtClean="0">
                <a:solidFill>
                  <a:srgbClr val="FF0000"/>
                </a:solidFill>
              </a:rPr>
              <a:t>should not be any difference</a:t>
            </a:r>
            <a:endParaRPr lang="en-US" sz="2000" b="1" dirty="0" smtClean="0">
              <a:solidFill>
                <a:srgbClr val="FF0000"/>
              </a:solidFill>
            </a:endParaRPr>
          </a:p>
          <a:p>
            <a:pPr lvl="1"/>
            <a:r>
              <a:rPr lang="en-US" sz="2000" b="1" dirty="0" smtClean="0"/>
              <a:t>Same </a:t>
            </a:r>
            <a:r>
              <a:rPr lang="en-US" sz="2000" b="1" dirty="0" smtClean="0"/>
              <a:t>philosophies on </a:t>
            </a:r>
            <a:r>
              <a:rPr lang="en-US" sz="2000" b="1" dirty="0" smtClean="0"/>
              <a:t>“both </a:t>
            </a:r>
            <a:r>
              <a:rPr lang="en-US" sz="2000" b="1" dirty="0" smtClean="0"/>
              <a:t>sides of </a:t>
            </a:r>
            <a:r>
              <a:rPr lang="en-US" sz="2000" b="1" dirty="0" smtClean="0"/>
              <a:t>field”</a:t>
            </a:r>
            <a:endParaRPr lang="en-US" sz="2000" b="1" dirty="0" smtClean="0"/>
          </a:p>
          <a:p>
            <a:r>
              <a:rPr lang="en-US" sz="2400" b="1" dirty="0" smtClean="0"/>
              <a:t>Safety &amp; unsporting behavior </a:t>
            </a:r>
          </a:p>
          <a:p>
            <a:pPr lvl="1"/>
            <a:r>
              <a:rPr lang="en-US" sz="2000" b="1" dirty="0" smtClean="0">
                <a:solidFill>
                  <a:srgbClr val="FF0000"/>
                </a:solidFill>
              </a:rPr>
              <a:t>No tolerance for safety or conduct fouls</a:t>
            </a:r>
          </a:p>
          <a:p>
            <a:r>
              <a:rPr lang="en-US" sz="2400" b="1" dirty="0" smtClean="0"/>
              <a:t>Setting the crew standard</a:t>
            </a:r>
          </a:p>
          <a:p>
            <a:pPr lvl="1"/>
            <a:r>
              <a:rPr lang="en-US" sz="2000" b="1" dirty="0"/>
              <a:t>Stay off </a:t>
            </a:r>
            <a:r>
              <a:rPr lang="en-US" sz="2000" b="1" u="sng" dirty="0" smtClean="0"/>
              <a:t>marginal</a:t>
            </a:r>
            <a:r>
              <a:rPr lang="en-US" sz="2000" b="1" dirty="0" smtClean="0"/>
              <a:t> stuff-make ‘</a:t>
            </a:r>
            <a:r>
              <a:rPr lang="en-US" sz="2000" b="1" dirty="0" err="1" smtClean="0"/>
              <a:t>em</a:t>
            </a:r>
            <a:r>
              <a:rPr lang="en-US" sz="2000" b="1" dirty="0" smtClean="0"/>
              <a:t> “BIG!</a:t>
            </a:r>
            <a:endParaRPr lang="en-US" sz="2000" b="1" dirty="0"/>
          </a:p>
          <a:p>
            <a:pPr lvl="1"/>
            <a:r>
              <a:rPr lang="en-US" sz="2000" b="1" dirty="0"/>
              <a:t>Apply all aspects of </a:t>
            </a:r>
            <a:r>
              <a:rPr lang="en-US" sz="2000" b="1" dirty="0" smtClean="0"/>
              <a:t>criteria</a:t>
            </a:r>
          </a:p>
          <a:p>
            <a:pPr lvl="1"/>
            <a:r>
              <a:rPr lang="en-US" sz="2000" b="1" dirty="0" smtClean="0"/>
              <a:t>Mus</a:t>
            </a:r>
            <a:r>
              <a:rPr lang="en-US" sz="2000" b="1" dirty="0" smtClean="0"/>
              <a:t>t be able to put </a:t>
            </a:r>
            <a:r>
              <a:rPr lang="en-US" sz="2000" b="1" dirty="0"/>
              <a:t>in category </a:t>
            </a:r>
          </a:p>
          <a:p>
            <a:r>
              <a:rPr lang="en-US" sz="2400" b="1" dirty="0" smtClean="0"/>
              <a:t>Stepping up</a:t>
            </a:r>
          </a:p>
          <a:p>
            <a:pPr lvl="1"/>
            <a:r>
              <a:rPr lang="en-US" sz="2000" b="1" dirty="0" smtClean="0"/>
              <a:t>Making the big call or </a:t>
            </a:r>
            <a:r>
              <a:rPr lang="en-US" sz="2000" b="1" u="sng" dirty="0" smtClean="0"/>
              <a:t>not</a:t>
            </a:r>
            <a:r>
              <a:rPr lang="en-US" sz="2000" b="1" dirty="0" smtClean="0"/>
              <a:t> making one</a:t>
            </a:r>
          </a:p>
          <a:p>
            <a:pPr lvl="1"/>
            <a:r>
              <a:rPr lang="en-US" sz="2000" b="1" dirty="0" smtClean="0"/>
              <a:t>Assistance to crew when needed</a:t>
            </a: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121" y="1914525"/>
            <a:ext cx="28575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892" y="4267200"/>
            <a:ext cx="28575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147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6000" b="1" dirty="0" smtClean="0">
                <a:latin typeface="Aharoni" pitchFamily="2" charset="-79"/>
                <a:cs typeface="Aharoni" pitchFamily="2" charset="-79"/>
              </a:rPr>
              <a:t>Referee</a:t>
            </a:r>
            <a:endParaRPr lang="en-US" sz="6000" b="1" dirty="0">
              <a:latin typeface="Aharoni" pitchFamily="2" charset="-79"/>
              <a:cs typeface="Aharoni" pitchFamily="2" charset="-79"/>
            </a:endParaRPr>
          </a:p>
        </p:txBody>
      </p:sp>
      <p:sp>
        <p:nvSpPr>
          <p:cNvPr id="3" name="Content Placeholder 2"/>
          <p:cNvSpPr>
            <a:spLocks noGrp="1"/>
          </p:cNvSpPr>
          <p:nvPr>
            <p:ph idx="1"/>
          </p:nvPr>
        </p:nvSpPr>
        <p:spPr>
          <a:xfrm>
            <a:off x="457200" y="1143000"/>
            <a:ext cx="8229600" cy="5257800"/>
          </a:xfrm>
        </p:spPr>
        <p:txBody>
          <a:bodyPr>
            <a:normAutofit lnSpcReduction="10000"/>
          </a:bodyPr>
          <a:lstStyle/>
          <a:p>
            <a:r>
              <a:rPr lang="en-US" sz="2400" b="1" dirty="0" smtClean="0"/>
              <a:t>Leading &amp; preparing crew-standards &amp; expectations</a:t>
            </a:r>
          </a:p>
          <a:p>
            <a:pPr lvl="1"/>
            <a:r>
              <a:rPr lang="en-US" sz="2000" b="1" dirty="0" smtClean="0"/>
              <a:t>Pre-season &amp; during season</a:t>
            </a:r>
          </a:p>
          <a:p>
            <a:pPr lvl="1"/>
            <a:r>
              <a:rPr lang="en-US" sz="2000" b="1" dirty="0" smtClean="0"/>
              <a:t>During the game &amp; post game</a:t>
            </a:r>
          </a:p>
          <a:p>
            <a:r>
              <a:rPr lang="en-US" sz="2400" b="1" dirty="0" smtClean="0"/>
              <a:t>Microphone use</a:t>
            </a:r>
          </a:p>
          <a:p>
            <a:pPr lvl="1"/>
            <a:r>
              <a:rPr lang="en-US" sz="2000" b="1" dirty="0" smtClean="0"/>
              <a:t>Key resource-use it</a:t>
            </a:r>
          </a:p>
          <a:p>
            <a:pPr lvl="1"/>
            <a:r>
              <a:rPr lang="en-US" sz="2000" b="1" dirty="0" smtClean="0"/>
              <a:t>Know what you’re going to say</a:t>
            </a:r>
          </a:p>
          <a:p>
            <a:pPr lvl="1"/>
            <a:r>
              <a:rPr lang="en-US" sz="2000" b="1" dirty="0" smtClean="0"/>
              <a:t>Fouls-accepted &amp; declined</a:t>
            </a:r>
          </a:p>
          <a:p>
            <a:r>
              <a:rPr lang="en-US" sz="2400" b="1" dirty="0" smtClean="0"/>
              <a:t>Signals</a:t>
            </a:r>
          </a:p>
          <a:p>
            <a:r>
              <a:rPr lang="en-US" sz="2400" b="1" dirty="0" smtClean="0"/>
              <a:t>Initial starting position &amp; movement</a:t>
            </a:r>
          </a:p>
          <a:p>
            <a:pPr lvl="1"/>
            <a:r>
              <a:rPr lang="en-US" sz="2000" b="1" dirty="0" smtClean="0"/>
              <a:t>Stay with QB</a:t>
            </a:r>
          </a:p>
          <a:p>
            <a:pPr lvl="1"/>
            <a:r>
              <a:rPr lang="en-US" sz="2000" b="1" dirty="0" smtClean="0"/>
              <a:t>Keep depth &amp; width</a:t>
            </a:r>
          </a:p>
          <a:p>
            <a:r>
              <a:rPr lang="en-US" sz="2400" b="1" dirty="0" smtClean="0"/>
              <a:t>Line play coordination with U &amp; LOS</a:t>
            </a:r>
          </a:p>
          <a:p>
            <a:r>
              <a:rPr lang="en-US" sz="2400" b="1" dirty="0" smtClean="0"/>
              <a:t>Clean up behind play</a:t>
            </a:r>
          </a:p>
          <a:p>
            <a:r>
              <a:rPr lang="en-US" sz="2400" b="1" dirty="0" smtClean="0"/>
              <a:t>Short punts OB</a:t>
            </a:r>
            <a:endParaRPr lang="en-US" sz="2400" b="1"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0314" y="1676400"/>
            <a:ext cx="28575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7091" y="3276600"/>
            <a:ext cx="20669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84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Umpire</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sz="2400" b="1" dirty="0" smtClean="0"/>
              <a:t>Initial starting </a:t>
            </a:r>
            <a:r>
              <a:rPr lang="en-US" sz="2400" b="1" dirty="0" smtClean="0"/>
              <a:t>position &amp; movement</a:t>
            </a:r>
          </a:p>
          <a:p>
            <a:pPr lvl="1"/>
            <a:r>
              <a:rPr lang="en-US" sz="2000" b="1" dirty="0" smtClean="0"/>
              <a:t>Everything with purpose</a:t>
            </a:r>
          </a:p>
          <a:p>
            <a:pPr lvl="2"/>
            <a:r>
              <a:rPr lang="en-US" sz="1600" b="1" dirty="0" smtClean="0"/>
              <a:t>Spin on passes below head level</a:t>
            </a:r>
          </a:p>
          <a:p>
            <a:pPr lvl="1"/>
            <a:r>
              <a:rPr lang="en-US" sz="2000" b="1" dirty="0" smtClean="0"/>
              <a:t>Slow down on dead ball action</a:t>
            </a:r>
            <a:endParaRPr lang="en-US" sz="2000" b="1" dirty="0" smtClean="0"/>
          </a:p>
          <a:p>
            <a:r>
              <a:rPr lang="en-US" sz="2400" b="1" dirty="0" smtClean="0"/>
              <a:t>Line play </a:t>
            </a:r>
            <a:r>
              <a:rPr lang="en-US" sz="2400" b="1" dirty="0" smtClean="0"/>
              <a:t>coordination</a:t>
            </a:r>
          </a:p>
          <a:p>
            <a:pPr lvl="1"/>
            <a:r>
              <a:rPr lang="en-US" sz="2000" b="1" dirty="0" smtClean="0"/>
              <a:t>Front side</a:t>
            </a:r>
          </a:p>
          <a:p>
            <a:pPr lvl="1"/>
            <a:r>
              <a:rPr lang="en-US" sz="2000" b="1" dirty="0" smtClean="0"/>
              <a:t>Back side</a:t>
            </a:r>
            <a:endParaRPr lang="en-US" sz="2000" b="1" dirty="0" smtClean="0"/>
          </a:p>
          <a:p>
            <a:r>
              <a:rPr lang="en-US" sz="2400" b="1" dirty="0" smtClean="0"/>
              <a:t>Penalty enforcement &amp; coordination</a:t>
            </a:r>
          </a:p>
          <a:p>
            <a:r>
              <a:rPr lang="en-US" sz="2400" b="1" dirty="0" smtClean="0"/>
              <a:t>Communication</a:t>
            </a:r>
          </a:p>
          <a:p>
            <a:pPr lvl="1"/>
            <a:r>
              <a:rPr lang="en-US" sz="2000" b="1" dirty="0" smtClean="0"/>
              <a:t>With crew</a:t>
            </a:r>
          </a:p>
          <a:p>
            <a:pPr lvl="1"/>
            <a:r>
              <a:rPr lang="en-US" sz="2000" b="1" dirty="0" smtClean="0"/>
              <a:t>With players</a:t>
            </a:r>
            <a:endParaRPr lang="en-US" sz="2000" b="1" dirty="0" smtClean="0"/>
          </a:p>
          <a:p>
            <a:endParaRPr lang="en-US"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9171" y="1600200"/>
            <a:ext cx="28575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942" y="4114800"/>
            <a:ext cx="28575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428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latin typeface="Aharoni" pitchFamily="2" charset="-79"/>
                <a:cs typeface="Aharoni" pitchFamily="2" charset="-79"/>
              </a:rPr>
              <a:t>Line Judge &amp; Linesman</a:t>
            </a:r>
            <a:endParaRPr lang="en-US" sz="6000" b="1" dirty="0">
              <a:latin typeface="Aharoni" pitchFamily="2" charset="-79"/>
              <a:cs typeface="Aharoni" pitchFamily="2" charset="-79"/>
            </a:endParaRPr>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sz="2400" b="1" dirty="0" smtClean="0"/>
              <a:t>Initial starting position &amp; keys</a:t>
            </a:r>
          </a:p>
          <a:p>
            <a:pPr lvl="1"/>
            <a:r>
              <a:rPr lang="en-US" sz="2000" b="1" dirty="0" smtClean="0"/>
              <a:t>Work wide</a:t>
            </a:r>
          </a:p>
          <a:p>
            <a:pPr lvl="1"/>
            <a:r>
              <a:rPr lang="en-US" sz="2000" b="1" dirty="0" smtClean="0"/>
              <a:t>Assist WR’s to get on LOS</a:t>
            </a:r>
          </a:p>
          <a:p>
            <a:pPr lvl="1"/>
            <a:r>
              <a:rPr lang="en-US" sz="2000" b="1" dirty="0" smtClean="0"/>
              <a:t>Eligible receiver responsibility</a:t>
            </a:r>
          </a:p>
          <a:p>
            <a:r>
              <a:rPr lang="en-US" sz="2400" b="1" dirty="0" smtClean="0">
                <a:solidFill>
                  <a:srgbClr val="FF0000"/>
                </a:solidFill>
              </a:rPr>
              <a:t>LOS </a:t>
            </a:r>
            <a:r>
              <a:rPr lang="en-US" sz="2400" b="1" dirty="0" smtClean="0">
                <a:solidFill>
                  <a:srgbClr val="FF0000"/>
                </a:solidFill>
              </a:rPr>
              <a:t>infractions – must be solid</a:t>
            </a:r>
            <a:endParaRPr lang="en-US" sz="2400" b="1" dirty="0" smtClean="0">
              <a:solidFill>
                <a:srgbClr val="FF0000"/>
              </a:solidFill>
            </a:endParaRPr>
          </a:p>
          <a:p>
            <a:pPr lvl="1"/>
            <a:r>
              <a:rPr lang="en-US" sz="2000" b="1" dirty="0" smtClean="0"/>
              <a:t>FST, DOF &amp; ILF</a:t>
            </a:r>
          </a:p>
          <a:p>
            <a:pPr lvl="1"/>
            <a:r>
              <a:rPr lang="en-US" sz="2000" b="1" dirty="0" smtClean="0"/>
              <a:t>Warning </a:t>
            </a:r>
            <a:r>
              <a:rPr lang="en-US" sz="2000" b="1" dirty="0" smtClean="0"/>
              <a:t>process to get &amp; keep</a:t>
            </a:r>
          </a:p>
          <a:p>
            <a:pPr marL="457200" lvl="1" indent="0">
              <a:buNone/>
            </a:pPr>
            <a:r>
              <a:rPr lang="en-US" sz="2000" b="1" dirty="0"/>
              <a:t> </a:t>
            </a:r>
            <a:r>
              <a:rPr lang="en-US" sz="2000" b="1" dirty="0" smtClean="0"/>
              <a:t>          </a:t>
            </a:r>
            <a:r>
              <a:rPr lang="en-US" sz="2000" b="1" dirty="0" smtClean="0"/>
              <a:t>formations legal</a:t>
            </a:r>
            <a:endParaRPr lang="en-US" sz="2000" b="1" dirty="0" smtClean="0"/>
          </a:p>
          <a:p>
            <a:r>
              <a:rPr lang="en-US" sz="2400" b="1" dirty="0" smtClean="0"/>
              <a:t>Passes near </a:t>
            </a:r>
            <a:r>
              <a:rPr lang="en-US" sz="2400" b="1" dirty="0" smtClean="0"/>
              <a:t>LOS-know ahead/behind</a:t>
            </a:r>
            <a:endParaRPr lang="en-US" sz="2400" b="1" dirty="0" smtClean="0"/>
          </a:p>
          <a:p>
            <a:pPr lvl="1"/>
            <a:r>
              <a:rPr lang="en-US" sz="2000" b="1" dirty="0" smtClean="0"/>
              <a:t>OPI &amp; IDF</a:t>
            </a:r>
          </a:p>
          <a:p>
            <a:r>
              <a:rPr lang="en-US" sz="2400" b="1" dirty="0" smtClean="0"/>
              <a:t>Forward progress &amp; LTG</a:t>
            </a:r>
          </a:p>
          <a:p>
            <a:pPr lvl="1"/>
            <a:r>
              <a:rPr lang="en-US" sz="2000" b="1" dirty="0" smtClean="0"/>
              <a:t>Whistle control</a:t>
            </a:r>
          </a:p>
          <a:p>
            <a:pPr lvl="1"/>
            <a:r>
              <a:rPr lang="en-US" sz="2000" b="1" dirty="0" smtClean="0"/>
              <a:t>Cross field mechanics</a:t>
            </a:r>
          </a:p>
          <a:p>
            <a:r>
              <a:rPr lang="en-US" sz="2400" b="1" dirty="0" smtClean="0"/>
              <a:t>GL mechanics</a:t>
            </a:r>
          </a:p>
          <a:p>
            <a:pPr lvl="1"/>
            <a:r>
              <a:rPr lang="en-US" sz="2000" b="1" dirty="0" smtClean="0"/>
              <a:t>Inside 5-go immediately to GL</a:t>
            </a:r>
            <a:endParaRPr lang="en-US" sz="2000"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05000"/>
            <a:ext cx="28575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038600"/>
            <a:ext cx="28575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78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Back Judge</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r>
              <a:rPr lang="en-US" sz="2400" b="1" dirty="0" smtClean="0"/>
              <a:t>Dead ball mechanics</a:t>
            </a:r>
          </a:p>
          <a:p>
            <a:pPr lvl="1"/>
            <a:r>
              <a:rPr lang="en-US" sz="2000" b="1" dirty="0" smtClean="0"/>
              <a:t>Maintain depth</a:t>
            </a:r>
          </a:p>
          <a:p>
            <a:pPr lvl="1"/>
            <a:r>
              <a:rPr lang="en-US" sz="2000" b="1" dirty="0" smtClean="0"/>
              <a:t>Head/eyes up</a:t>
            </a:r>
          </a:p>
          <a:p>
            <a:pPr lvl="1"/>
            <a:r>
              <a:rPr lang="en-US" sz="2000" b="1" dirty="0" smtClean="0"/>
              <a:t>Look </a:t>
            </a:r>
            <a:r>
              <a:rPr lang="en-US" sz="2000" b="1" dirty="0" smtClean="0"/>
              <a:t>for players chasing</a:t>
            </a:r>
          </a:p>
          <a:p>
            <a:r>
              <a:rPr lang="en-US" sz="2400" b="1" dirty="0" smtClean="0"/>
              <a:t>Counting B players</a:t>
            </a:r>
          </a:p>
          <a:p>
            <a:r>
              <a:rPr lang="en-US" sz="2400" b="1" dirty="0" smtClean="0"/>
              <a:t>Punt </a:t>
            </a:r>
            <a:r>
              <a:rPr lang="en-US" sz="2400" b="1" dirty="0" smtClean="0"/>
              <a:t>mechanics</a:t>
            </a:r>
          </a:p>
          <a:p>
            <a:pPr lvl="1"/>
            <a:r>
              <a:rPr lang="en-US" sz="2000" b="1" dirty="0" smtClean="0"/>
              <a:t>Must maintain depth &amp; width</a:t>
            </a:r>
            <a:endParaRPr lang="en-US" sz="2000" b="1" dirty="0" smtClean="0"/>
          </a:p>
          <a:p>
            <a:r>
              <a:rPr lang="en-US" sz="2400" b="1" dirty="0" smtClean="0"/>
              <a:t>Scrimmage Plays-maintain </a:t>
            </a:r>
            <a:r>
              <a:rPr lang="en-US" sz="2400" b="1" dirty="0" smtClean="0"/>
              <a:t>depth</a:t>
            </a:r>
          </a:p>
          <a:p>
            <a:pPr lvl="1"/>
            <a:r>
              <a:rPr lang="en-US" sz="2000" b="1" dirty="0" smtClean="0"/>
              <a:t>Goal line &amp; end line</a:t>
            </a:r>
          </a:p>
          <a:p>
            <a:r>
              <a:rPr lang="en-US" sz="2400" b="1" dirty="0" smtClean="0"/>
              <a:t>OPI awareness</a:t>
            </a:r>
          </a:p>
          <a:p>
            <a:pPr lvl="1"/>
            <a:r>
              <a:rPr lang="en-US" sz="2000" b="1" dirty="0" smtClean="0"/>
              <a:t>Formation recognition</a:t>
            </a:r>
          </a:p>
          <a:p>
            <a:pPr lvl="1"/>
            <a:r>
              <a:rPr lang="en-US" sz="2000" b="1" dirty="0" smtClean="0"/>
              <a:t>Time, score &amp; situation</a:t>
            </a:r>
          </a:p>
          <a:p>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65515"/>
            <a:ext cx="2770414"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962400"/>
            <a:ext cx="276606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34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haroni" pitchFamily="2" charset="-79"/>
                <a:cs typeface="Aharoni" pitchFamily="2" charset="-79"/>
              </a:rPr>
              <a:t>Summary</a:t>
            </a:r>
            <a:endParaRPr lang="en-US" sz="6000" dirty="0">
              <a:latin typeface="Aharoni" pitchFamily="2" charset="-79"/>
              <a:cs typeface="Aharoni" pitchFamily="2" charset="-79"/>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400" b="1" dirty="0" smtClean="0"/>
              <a:t>Understand your role</a:t>
            </a:r>
          </a:p>
          <a:p>
            <a:pPr lvl="1"/>
            <a:r>
              <a:rPr lang="en-US" sz="2000" b="1" dirty="0" smtClean="0"/>
              <a:t>“Continuous improvement” facilitator </a:t>
            </a:r>
          </a:p>
          <a:p>
            <a:r>
              <a:rPr lang="en-US" sz="2400" b="1" dirty="0"/>
              <a:t>K</a:t>
            </a:r>
            <a:r>
              <a:rPr lang="en-US" sz="2400" b="1" dirty="0" smtClean="0"/>
              <a:t>eep meetings moving</a:t>
            </a:r>
          </a:p>
          <a:p>
            <a:pPr lvl="1"/>
            <a:r>
              <a:rPr lang="en-US" sz="2000" b="1" dirty="0" smtClean="0"/>
              <a:t>Limit</a:t>
            </a:r>
            <a:r>
              <a:rPr lang="en-US" sz="2000" b="1" dirty="0" smtClean="0"/>
              <a:t> to 90 minutes</a:t>
            </a:r>
          </a:p>
          <a:p>
            <a:pPr lvl="1"/>
            <a:r>
              <a:rPr lang="en-US" sz="2000" b="1" dirty="0" smtClean="0"/>
              <a:t>Plan </a:t>
            </a:r>
            <a:r>
              <a:rPr lang="en-US" sz="2000" b="1" dirty="0" smtClean="0"/>
              <a:t>&amp; organize transitions</a:t>
            </a:r>
          </a:p>
          <a:p>
            <a:pPr lvl="1"/>
            <a:r>
              <a:rPr lang="en-US" sz="2000" b="1" dirty="0" smtClean="0"/>
              <a:t>Use video to illustrate</a:t>
            </a:r>
          </a:p>
          <a:p>
            <a:r>
              <a:rPr lang="en-US" sz="2400" b="1" dirty="0" smtClean="0"/>
              <a:t>Utilize multiple resources</a:t>
            </a:r>
          </a:p>
          <a:p>
            <a:pPr lvl="1"/>
            <a:r>
              <a:rPr lang="en-US" sz="2000" b="1" dirty="0" smtClean="0"/>
              <a:t>Federation</a:t>
            </a:r>
          </a:p>
          <a:p>
            <a:pPr lvl="1"/>
            <a:r>
              <a:rPr lang="en-US" sz="2000" b="1" dirty="0" smtClean="0"/>
              <a:t>USA Football</a:t>
            </a:r>
          </a:p>
          <a:p>
            <a:pPr lvl="1"/>
            <a:r>
              <a:rPr lang="en-US" sz="2000" b="1" dirty="0" smtClean="0"/>
              <a:t>Rom Gilbert</a:t>
            </a:r>
          </a:p>
          <a:p>
            <a:r>
              <a:rPr lang="en-US" sz="2400" b="1" dirty="0" smtClean="0">
                <a:solidFill>
                  <a:srgbClr val="FF0000"/>
                </a:solidFill>
              </a:rPr>
              <a:t>Focus on the basics</a:t>
            </a:r>
          </a:p>
          <a:p>
            <a:pPr lvl="1"/>
            <a:r>
              <a:rPr lang="en-US" sz="2000" b="1" dirty="0" smtClean="0"/>
              <a:t>Reinforce mechanics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2286000"/>
            <a:ext cx="42862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91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Preview</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Aharoni" pitchFamily="2" charset="-79"/>
                <a:cs typeface="Aharoni" pitchFamily="2" charset="-79"/>
              </a:rPr>
              <a:t>What your going to hear:</a:t>
            </a:r>
            <a:endParaRPr lang="en-US" b="1" dirty="0" smtClean="0">
              <a:latin typeface="Aharoni" pitchFamily="2" charset="-79"/>
              <a:cs typeface="Aharoni" pitchFamily="2" charset="-79"/>
            </a:endParaRPr>
          </a:p>
          <a:p>
            <a:pPr marL="514350" indent="-514350">
              <a:buAutoNum type="arabicPeriod"/>
            </a:pPr>
            <a:r>
              <a:rPr lang="en-US" b="1" dirty="0" smtClean="0">
                <a:latin typeface="Aharoni" pitchFamily="2" charset="-79"/>
                <a:cs typeface="Aharoni" pitchFamily="2" charset="-79"/>
              </a:rPr>
              <a:t>T</a:t>
            </a:r>
            <a:r>
              <a:rPr lang="en-US" b="1" dirty="0" smtClean="0">
                <a:latin typeface="Aharoni" pitchFamily="2" charset="-79"/>
                <a:cs typeface="Aharoni" pitchFamily="2" charset="-79"/>
              </a:rPr>
              <a:t>rainer’s role</a:t>
            </a:r>
            <a:endParaRPr lang="en-US" b="1" dirty="0" smtClean="0">
              <a:latin typeface="Aharoni" pitchFamily="2" charset="-79"/>
              <a:cs typeface="Aharoni" pitchFamily="2" charset="-79"/>
            </a:endParaRPr>
          </a:p>
          <a:p>
            <a:pPr marL="514350" indent="-514350">
              <a:buAutoNum type="arabicPeriod"/>
            </a:pPr>
            <a:r>
              <a:rPr lang="en-US" b="1" dirty="0" smtClean="0">
                <a:latin typeface="Aharoni" pitchFamily="2" charset="-79"/>
                <a:cs typeface="Aharoni" pitchFamily="2" charset="-79"/>
              </a:rPr>
              <a:t>Leading a meeting</a:t>
            </a:r>
          </a:p>
          <a:p>
            <a:pPr marL="514350" indent="-514350">
              <a:buAutoNum type="arabicPeriod"/>
            </a:pPr>
            <a:r>
              <a:rPr lang="en-US" b="1" dirty="0" smtClean="0">
                <a:latin typeface="Aharoni" pitchFamily="2" charset="-79"/>
                <a:cs typeface="Aharoni" pitchFamily="2" charset="-79"/>
              </a:rPr>
              <a:t>Emphasizing basics</a:t>
            </a:r>
          </a:p>
          <a:p>
            <a:pPr marL="514350" indent="-514350">
              <a:buAutoNum type="arabicPeriod"/>
            </a:pPr>
            <a:r>
              <a:rPr lang="en-US" b="1" dirty="0" smtClean="0">
                <a:latin typeface="Aharoni" pitchFamily="2" charset="-79"/>
                <a:cs typeface="Aharoni" pitchFamily="2" charset="-79"/>
              </a:rPr>
              <a:t>Game preparation</a:t>
            </a:r>
          </a:p>
          <a:p>
            <a:pPr marL="514350" indent="-514350">
              <a:buAutoNum type="arabicPeriod"/>
            </a:pPr>
            <a:r>
              <a:rPr lang="en-US" b="1" dirty="0" smtClean="0">
                <a:latin typeface="Aharoni" pitchFamily="2" charset="-79"/>
                <a:cs typeface="Aharoni" pitchFamily="2" charset="-79"/>
              </a:rPr>
              <a:t>Managing the game</a:t>
            </a:r>
          </a:p>
          <a:p>
            <a:pPr marL="514350" indent="-514350">
              <a:buAutoNum type="arabicPeriod"/>
            </a:pPr>
            <a:r>
              <a:rPr lang="en-US" b="1" dirty="0">
                <a:latin typeface="Aharoni" pitchFamily="2" charset="-79"/>
                <a:cs typeface="Aharoni" pitchFamily="2" charset="-79"/>
              </a:rPr>
              <a:t>T</a:t>
            </a:r>
            <a:r>
              <a:rPr lang="en-US" b="1" dirty="0" smtClean="0">
                <a:latin typeface="Aharoni" pitchFamily="2" charset="-79"/>
                <a:cs typeface="Aharoni" pitchFamily="2" charset="-79"/>
              </a:rPr>
              <a:t>he “cardinal sins”</a:t>
            </a:r>
          </a:p>
          <a:p>
            <a:pPr marL="514350" indent="-514350">
              <a:buAutoNum type="arabicPeriod"/>
            </a:pPr>
            <a:r>
              <a:rPr lang="en-US" b="1" dirty="0" smtClean="0">
                <a:latin typeface="Aharoni" pitchFamily="2" charset="-79"/>
                <a:cs typeface="Aharoni" pitchFamily="2" charset="-79"/>
              </a:rPr>
              <a:t>Individual position work</a:t>
            </a:r>
          </a:p>
          <a:p>
            <a:pPr marL="514350" indent="-514350">
              <a:buAutoNum type="arabicPeriod"/>
            </a:pPr>
            <a:endParaRPr lang="en-US" b="1" dirty="0" smtClean="0">
              <a:latin typeface="Aharoni" pitchFamily="2" charset="-79"/>
              <a:cs typeface="Aharoni" pitchFamily="2" charset="-79"/>
            </a:endParaRPr>
          </a:p>
          <a:p>
            <a:pPr marL="514350" indent="-514350">
              <a:buAutoNum type="arabicPeriod"/>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057400"/>
            <a:ext cx="2590800" cy="369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014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6000" b="1" i="1" dirty="0" smtClean="0">
                <a:solidFill>
                  <a:srgbClr val="FF0000"/>
                </a:solidFill>
                <a:latin typeface="Aharoni" pitchFamily="2" charset="-79"/>
                <a:cs typeface="Aharoni" pitchFamily="2" charset="-79"/>
              </a:rPr>
              <a:t>Sample </a:t>
            </a:r>
            <a:r>
              <a:rPr lang="en-US" sz="6000" b="1" i="1" dirty="0" err="1" smtClean="0">
                <a:solidFill>
                  <a:srgbClr val="FF0000"/>
                </a:solidFill>
                <a:latin typeface="Aharoni" pitchFamily="2" charset="-79"/>
                <a:cs typeface="Aharoni" pitchFamily="2" charset="-79"/>
              </a:rPr>
              <a:t>Mtg</a:t>
            </a:r>
            <a:r>
              <a:rPr lang="en-US" sz="6000" b="1" i="1" dirty="0" smtClean="0">
                <a:solidFill>
                  <a:srgbClr val="FF0000"/>
                </a:solidFill>
                <a:latin typeface="Aharoni" pitchFamily="2" charset="-79"/>
                <a:cs typeface="Aharoni" pitchFamily="2" charset="-79"/>
              </a:rPr>
              <a:t> Intro Question</a:t>
            </a:r>
            <a:endParaRPr lang="en-US" sz="6000" b="1" i="1"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buNone/>
            </a:pPr>
            <a:r>
              <a:rPr lang="en-US" b="1" dirty="0" smtClean="0"/>
              <a:t>4</a:t>
            </a:r>
            <a:r>
              <a:rPr lang="en-US" b="1" baseline="30000" dirty="0" smtClean="0"/>
              <a:t>th</a:t>
            </a:r>
            <a:r>
              <a:rPr lang="en-US" b="1" dirty="0" smtClean="0"/>
              <a:t> &amp; </a:t>
            </a:r>
            <a:r>
              <a:rPr lang="en-US" b="1" dirty="0" smtClean="0"/>
              <a:t>12 @ A4.  A12 retreats into his end zone to pass.  Unable to find an open receiver, A12 attempts to throw the ball away.  The forward pass goes toward A66 who is two yards deep in the end zone.  To prevent an interception, A66 deliberately muffs the ball which falls to the ground.  A88 is standing next to A66 and also attempts to catch the pass.  Ruling:</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3147"/>
            <a:ext cx="8001000" cy="8679299"/>
          </a:xfrm>
          <a:prstGeom prst="rect">
            <a:avLst/>
          </a:prstGeom>
        </p:spPr>
        <p:txBody>
          <a:bodyPr wrap="square">
            <a:spAutoFit/>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pPr algn="ctr"/>
            <a:r>
              <a:rPr lang="en-US" sz="4000" b="1" dirty="0" smtClean="0"/>
              <a:t>Constructing </a:t>
            </a:r>
            <a:r>
              <a:rPr lang="en-US" sz="4000" b="1" dirty="0"/>
              <a:t>an Association Meeting</a:t>
            </a:r>
          </a:p>
          <a:p>
            <a:r>
              <a:rPr lang="en-US" sz="3200" b="1" dirty="0"/>
              <a:t> </a:t>
            </a:r>
            <a:endParaRPr lang="en-US" sz="3200" dirty="0"/>
          </a:p>
          <a:p>
            <a:pPr lvl="0"/>
            <a:r>
              <a:rPr lang="en-US" sz="2000" b="1" dirty="0" smtClean="0"/>
              <a:t>I.      Gathering</a:t>
            </a:r>
            <a:r>
              <a:rPr lang="en-US" sz="2000" b="1" dirty="0"/>
              <a:t>, Settling &amp; Organizing</a:t>
            </a:r>
            <a:endParaRPr lang="en-US" sz="2000" dirty="0"/>
          </a:p>
          <a:p>
            <a:pPr lvl="1"/>
            <a:r>
              <a:rPr lang="en-US" sz="2000" b="1" dirty="0" smtClean="0"/>
              <a:t>      a. Play </a:t>
            </a:r>
            <a:r>
              <a:rPr lang="en-US" sz="2000" b="1" dirty="0"/>
              <a:t>situation on board or video clip running</a:t>
            </a:r>
            <a:endParaRPr lang="en-US" sz="2000" dirty="0"/>
          </a:p>
          <a:p>
            <a:r>
              <a:rPr lang="en-US" sz="2000" b="1" dirty="0"/>
              <a:t> </a:t>
            </a:r>
            <a:endParaRPr lang="en-US" sz="2000" dirty="0"/>
          </a:p>
          <a:p>
            <a:pPr lvl="0"/>
            <a:r>
              <a:rPr lang="en-US" sz="2000" b="1" dirty="0" smtClean="0"/>
              <a:t>II.    Call </a:t>
            </a:r>
            <a:r>
              <a:rPr lang="en-US" sz="2000" b="1" dirty="0"/>
              <a:t>Meeting to Order (5 minutes)</a:t>
            </a:r>
            <a:endParaRPr lang="en-US" sz="2000" dirty="0"/>
          </a:p>
          <a:p>
            <a:pPr lvl="1"/>
            <a:r>
              <a:rPr lang="en-US" sz="2000" b="1" dirty="0" smtClean="0"/>
              <a:t>     a. Sign-In</a:t>
            </a:r>
            <a:endParaRPr lang="en-US" sz="2000" dirty="0"/>
          </a:p>
          <a:p>
            <a:pPr lvl="1"/>
            <a:r>
              <a:rPr lang="en-US" sz="2000" b="1" dirty="0" smtClean="0"/>
              <a:t>     b. Recognition </a:t>
            </a:r>
            <a:r>
              <a:rPr lang="en-US" sz="2000" b="1" dirty="0"/>
              <a:t>of guest</a:t>
            </a:r>
            <a:endParaRPr lang="en-US" sz="2000" dirty="0"/>
          </a:p>
          <a:p>
            <a:pPr lvl="1"/>
            <a:r>
              <a:rPr lang="en-US" sz="2000" b="1" dirty="0" smtClean="0"/>
              <a:t>     c. Reports </a:t>
            </a:r>
            <a:r>
              <a:rPr lang="en-US" sz="2000" b="1" dirty="0"/>
              <a:t>&amp; Announcements</a:t>
            </a:r>
            <a:endParaRPr lang="en-US" sz="2000" dirty="0"/>
          </a:p>
          <a:p>
            <a:pPr lvl="1"/>
            <a:r>
              <a:rPr lang="en-US" sz="2000" b="1" dirty="0" smtClean="0"/>
              <a:t>     d. Agenda </a:t>
            </a:r>
            <a:r>
              <a:rPr lang="en-US" sz="2000" b="1" dirty="0"/>
              <a:t>Review</a:t>
            </a:r>
            <a:endParaRPr lang="en-US" sz="2000" dirty="0"/>
          </a:p>
          <a:p>
            <a:r>
              <a:rPr lang="en-US" sz="2000" b="1" dirty="0"/>
              <a:t> </a:t>
            </a:r>
            <a:endParaRPr lang="en-US" sz="2000" dirty="0"/>
          </a:p>
          <a:p>
            <a:pPr lvl="0"/>
            <a:r>
              <a:rPr lang="en-US" sz="2000" b="1" dirty="0" smtClean="0"/>
              <a:t>III.   Quick </a:t>
            </a:r>
            <a:r>
              <a:rPr lang="en-US" sz="2000" b="1" dirty="0"/>
              <a:t>Quiz – 2-5 questions (5 minutes)</a:t>
            </a:r>
            <a:endParaRPr lang="en-US" sz="2000" dirty="0"/>
          </a:p>
          <a:p>
            <a:pPr lvl="1"/>
            <a:r>
              <a:rPr lang="en-US" sz="2000" b="1" dirty="0" smtClean="0"/>
              <a:t>     a. Individuals</a:t>
            </a:r>
            <a:endParaRPr lang="en-US" sz="2000" dirty="0"/>
          </a:p>
          <a:p>
            <a:pPr lvl="1"/>
            <a:r>
              <a:rPr lang="en-US" sz="2000" b="1" dirty="0" smtClean="0"/>
              <a:t>     b. Crews </a:t>
            </a:r>
            <a:endParaRPr lang="en-US" sz="2000" dirty="0"/>
          </a:p>
          <a:p>
            <a:pPr lvl="1"/>
            <a:r>
              <a:rPr lang="en-US" sz="2000" b="1" dirty="0" smtClean="0"/>
              <a:t>     c. Position </a:t>
            </a:r>
            <a:r>
              <a:rPr lang="en-US" sz="2000" b="1" dirty="0"/>
              <a:t>Groups</a:t>
            </a:r>
            <a:endParaRPr lang="en-US" sz="2000" dirty="0"/>
          </a:p>
          <a:p>
            <a:r>
              <a:rPr lang="en-US" sz="2000" b="1" dirty="0"/>
              <a:t> </a:t>
            </a:r>
            <a:endParaRPr lang="en-US" sz="2000" dirty="0"/>
          </a:p>
          <a:p>
            <a:pPr lvl="0"/>
            <a:r>
              <a:rPr lang="en-US" sz="2000" b="1" dirty="0" smtClean="0"/>
              <a:t>IV.    Quiz </a:t>
            </a:r>
            <a:r>
              <a:rPr lang="en-US" sz="2000" b="1" dirty="0"/>
              <a:t>Answers &amp; Brief Discussion (5 minutes</a:t>
            </a:r>
            <a:r>
              <a:rPr lang="en-US" sz="2000" b="1" dirty="0" smtClean="0"/>
              <a:t>)</a:t>
            </a:r>
            <a:endParaRPr lang="en-US" sz="2000" b="1" dirty="0"/>
          </a:p>
          <a:p>
            <a:pPr lvl="0"/>
            <a:endParaRPr lang="en-US" b="1" dirty="0" smtClean="0"/>
          </a:p>
          <a:p>
            <a:r>
              <a:rPr lang="en-US" b="1" dirty="0"/>
              <a:t> </a:t>
            </a:r>
            <a:endParaRPr lang="en-US" sz="1400" dirty="0"/>
          </a:p>
          <a:p>
            <a:pPr lvl="0"/>
            <a:r>
              <a:rPr lang="en-US" b="1" dirty="0" smtClean="0"/>
              <a:t> </a:t>
            </a:r>
            <a:endParaRPr lang="en-US"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736502"/>
            <a:ext cx="3444113" cy="24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82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66843"/>
            <a:ext cx="7848600" cy="4708981"/>
          </a:xfrm>
          <a:prstGeom prst="rect">
            <a:avLst/>
          </a:prstGeom>
        </p:spPr>
        <p:txBody>
          <a:bodyPr wrap="square">
            <a:spAutoFit/>
          </a:bodyPr>
          <a:lstStyle/>
          <a:p>
            <a:pPr lvl="0"/>
            <a:r>
              <a:rPr lang="en-US" sz="2000" b="1" dirty="0" smtClean="0"/>
              <a:t>V.     Play </a:t>
            </a:r>
            <a:r>
              <a:rPr lang="en-US" sz="2000" b="1" dirty="0"/>
              <a:t>Situations from the Floor (5 minutes)</a:t>
            </a:r>
            <a:endParaRPr lang="en-US" sz="2000" dirty="0"/>
          </a:p>
          <a:p>
            <a:pPr lvl="1"/>
            <a:r>
              <a:rPr lang="en-US" sz="2000" b="1" dirty="0" smtClean="0"/>
              <a:t>    a. Ground </a:t>
            </a:r>
            <a:r>
              <a:rPr lang="en-US" sz="2000" b="1" dirty="0"/>
              <a:t>rules</a:t>
            </a:r>
            <a:endParaRPr lang="en-US" sz="2000" dirty="0"/>
          </a:p>
          <a:p>
            <a:r>
              <a:rPr lang="en-US" sz="2000" b="1" dirty="0"/>
              <a:t> </a:t>
            </a:r>
            <a:endParaRPr lang="en-US" sz="2000" dirty="0"/>
          </a:p>
          <a:p>
            <a:pPr lvl="0"/>
            <a:r>
              <a:rPr lang="en-US" sz="2000" b="1" dirty="0" smtClean="0"/>
              <a:t>VI.    Split </a:t>
            </a:r>
            <a:r>
              <a:rPr lang="en-US" sz="2000" b="1" dirty="0"/>
              <a:t>into Individual or Combined Groups-with leaders (20 minutes)</a:t>
            </a:r>
            <a:endParaRPr lang="en-US" sz="2000" dirty="0"/>
          </a:p>
          <a:p>
            <a:pPr lvl="1"/>
            <a:r>
              <a:rPr lang="en-US" sz="2000" b="1" dirty="0" smtClean="0"/>
              <a:t>    a. Referees</a:t>
            </a:r>
            <a:endParaRPr lang="en-US" sz="2000" dirty="0"/>
          </a:p>
          <a:p>
            <a:pPr lvl="1"/>
            <a:r>
              <a:rPr lang="en-US" sz="2000" b="1" dirty="0" smtClean="0"/>
              <a:t>    b. Umpires</a:t>
            </a:r>
            <a:endParaRPr lang="en-US" sz="2000" dirty="0"/>
          </a:p>
          <a:p>
            <a:pPr lvl="1"/>
            <a:r>
              <a:rPr lang="en-US" sz="2000" b="1" dirty="0" smtClean="0"/>
              <a:t>    c.  Line </a:t>
            </a:r>
            <a:r>
              <a:rPr lang="en-US" sz="2000" b="1" dirty="0"/>
              <a:t>Judges &amp; Linesmen</a:t>
            </a:r>
            <a:endParaRPr lang="en-US" sz="2000" dirty="0"/>
          </a:p>
          <a:p>
            <a:pPr lvl="1"/>
            <a:r>
              <a:rPr lang="en-US" sz="2000" b="1" dirty="0" smtClean="0"/>
              <a:t>    d. Back </a:t>
            </a:r>
            <a:r>
              <a:rPr lang="en-US" sz="2000" b="1" dirty="0"/>
              <a:t>Judges</a:t>
            </a:r>
            <a:endParaRPr lang="en-US" sz="2000" dirty="0"/>
          </a:p>
          <a:p>
            <a:r>
              <a:rPr lang="en-US" sz="2000" b="1" dirty="0"/>
              <a:t> </a:t>
            </a:r>
            <a:endParaRPr lang="en-US" sz="2000" dirty="0"/>
          </a:p>
          <a:p>
            <a:pPr lvl="0"/>
            <a:r>
              <a:rPr lang="en-US" sz="2000" b="1" dirty="0" smtClean="0"/>
              <a:t>VII.   Leaders </a:t>
            </a:r>
            <a:r>
              <a:rPr lang="en-US" sz="2000" b="1" dirty="0"/>
              <a:t>Report </a:t>
            </a:r>
            <a:r>
              <a:rPr lang="en-US" sz="2000" b="1" dirty="0" smtClean="0"/>
              <a:t>to </a:t>
            </a:r>
            <a:r>
              <a:rPr lang="en-US" sz="2000" b="1" dirty="0"/>
              <a:t>Group (10 minutes)</a:t>
            </a:r>
            <a:endParaRPr lang="en-US" sz="2000" dirty="0"/>
          </a:p>
          <a:p>
            <a:r>
              <a:rPr lang="en-US" sz="2000" b="1" dirty="0"/>
              <a:t> </a:t>
            </a:r>
            <a:endParaRPr lang="en-US" sz="2000" dirty="0"/>
          </a:p>
          <a:p>
            <a:pPr lvl="0"/>
            <a:r>
              <a:rPr lang="en-US" sz="2000" b="1" dirty="0" smtClean="0"/>
              <a:t>VIII.  Topic </a:t>
            </a:r>
            <a:r>
              <a:rPr lang="en-US" sz="2000" b="1" dirty="0"/>
              <a:t>Presentation (15-20 minutes)</a:t>
            </a:r>
            <a:endParaRPr lang="en-US" sz="2000" dirty="0"/>
          </a:p>
          <a:p>
            <a:pPr lvl="1"/>
            <a:r>
              <a:rPr lang="en-US" sz="2000" b="1" dirty="0" smtClean="0"/>
              <a:t>    a. Video </a:t>
            </a:r>
            <a:r>
              <a:rPr lang="en-US" sz="2000" b="1" dirty="0"/>
              <a:t>preferred</a:t>
            </a:r>
            <a:endParaRPr lang="en-US" sz="2000" dirty="0"/>
          </a:p>
          <a:p>
            <a:r>
              <a:rPr lang="en-US" sz="2000" b="1" dirty="0"/>
              <a:t> </a:t>
            </a:r>
            <a:endParaRPr lang="en-US" sz="2000" dirty="0"/>
          </a:p>
          <a:p>
            <a:pPr lvl="0"/>
            <a:r>
              <a:rPr lang="en-US" sz="2000" b="1" dirty="0"/>
              <a:t> </a:t>
            </a:r>
            <a:r>
              <a:rPr lang="en-US" sz="2000" b="1" dirty="0" smtClean="0"/>
              <a:t>IX.    Closing </a:t>
            </a:r>
            <a:r>
              <a:rPr lang="en-US" sz="2000" b="1" dirty="0"/>
              <a:t>&amp; Next Meeting Reminder</a:t>
            </a:r>
            <a:endParaRPr lang="en-US" sz="2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743200"/>
            <a:ext cx="3151187"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222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latin typeface="Aharoni" pitchFamily="2" charset="-79"/>
                <a:cs typeface="Aharoni" pitchFamily="2" charset="-79"/>
              </a:rPr>
              <a:t>Stress Continuous </a:t>
            </a:r>
            <a:r>
              <a:rPr lang="en-US" dirty="0" smtClean="0">
                <a:latin typeface="Aharoni" pitchFamily="2" charset="-79"/>
                <a:cs typeface="Aharoni" pitchFamily="2" charset="-79"/>
              </a:rPr>
              <a:t>Improvement</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sz="3600" b="1" dirty="0" smtClean="0"/>
              <a:t>Conduit between MHSAA &amp; local</a:t>
            </a:r>
          </a:p>
          <a:p>
            <a:r>
              <a:rPr lang="en-US" sz="3600" b="1" dirty="0" smtClean="0"/>
              <a:t>Path to play-offs</a:t>
            </a:r>
          </a:p>
          <a:p>
            <a:pPr lvl="1"/>
            <a:r>
              <a:rPr lang="en-US" sz="3600" b="1" dirty="0" smtClean="0"/>
              <a:t>Selection criteria</a:t>
            </a:r>
          </a:p>
          <a:p>
            <a:pPr lvl="1"/>
            <a:r>
              <a:rPr lang="en-US" sz="3600" b="1" dirty="0" smtClean="0"/>
              <a:t>What represents a </a:t>
            </a:r>
          </a:p>
          <a:p>
            <a:pPr marL="457200" lvl="1" indent="0">
              <a:buNone/>
            </a:pPr>
            <a:r>
              <a:rPr lang="en-US" sz="3600" b="1" dirty="0"/>
              <a:t> </a:t>
            </a:r>
            <a:r>
              <a:rPr lang="en-US" sz="3600" b="1" dirty="0" smtClean="0"/>
              <a:t>  “well worked game”</a:t>
            </a:r>
          </a:p>
          <a:p>
            <a:pPr lvl="1"/>
            <a:r>
              <a:rPr lang="en-US" sz="3600" b="1" dirty="0" smtClean="0"/>
              <a:t>Defining moments</a:t>
            </a:r>
            <a:endParaRPr lang="en-US" sz="36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667000"/>
            <a:ext cx="334415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87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Aharoni" pitchFamily="2" charset="-79"/>
                <a:cs typeface="Aharoni" pitchFamily="2" charset="-79"/>
              </a:rPr>
              <a:t>Leadership</a:t>
            </a:r>
            <a:endParaRPr lang="en-US" sz="6000" b="1"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sz="2400" b="1" dirty="0" smtClean="0"/>
              <a:t>Stress Accountability</a:t>
            </a:r>
            <a:endParaRPr lang="en-US" sz="2400" b="1" dirty="0" smtClean="0"/>
          </a:p>
          <a:p>
            <a:pPr lvl="1"/>
            <a:r>
              <a:rPr lang="en-US" sz="2200" b="1" dirty="0" smtClean="0"/>
              <a:t>On the field</a:t>
            </a:r>
          </a:p>
          <a:p>
            <a:pPr lvl="2"/>
            <a:r>
              <a:rPr lang="en-US" sz="1900" b="1" dirty="0" smtClean="0"/>
              <a:t>Players, coach, fans, media </a:t>
            </a:r>
          </a:p>
          <a:p>
            <a:pPr lvl="2"/>
            <a:r>
              <a:rPr lang="en-US" sz="1900" b="1" dirty="0" smtClean="0"/>
              <a:t>Judgment accuracy</a:t>
            </a:r>
          </a:p>
          <a:p>
            <a:pPr lvl="1"/>
            <a:r>
              <a:rPr lang="en-US" sz="2200" b="1" dirty="0" smtClean="0"/>
              <a:t>Off the field</a:t>
            </a:r>
          </a:p>
          <a:p>
            <a:pPr lvl="2"/>
            <a:r>
              <a:rPr lang="en-US" sz="1900" b="1" dirty="0" smtClean="0"/>
              <a:t>Citizenship</a:t>
            </a:r>
          </a:p>
          <a:p>
            <a:pPr lvl="2"/>
            <a:r>
              <a:rPr lang="en-US" sz="1900" b="1" dirty="0" smtClean="0"/>
              <a:t>Social media</a:t>
            </a:r>
          </a:p>
          <a:p>
            <a:r>
              <a:rPr lang="en-US" sz="2400" b="1" dirty="0" smtClean="0"/>
              <a:t>Leadership thru example</a:t>
            </a:r>
          </a:p>
          <a:p>
            <a:pPr lvl="1"/>
            <a:r>
              <a:rPr lang="en-US" sz="2200" b="1" dirty="0" smtClean="0"/>
              <a:t>Believe in what you’re preaching</a:t>
            </a:r>
          </a:p>
          <a:p>
            <a:pPr lvl="1"/>
            <a:r>
              <a:rPr lang="en-US" sz="2200" b="1" dirty="0" smtClean="0"/>
              <a:t>Don’t have to know everything-know how to access</a:t>
            </a:r>
          </a:p>
          <a:p>
            <a:r>
              <a:rPr lang="en-US" sz="2400" b="1" dirty="0" smtClean="0"/>
              <a:t>Mentor, Advice, Reassurance &amp; Consolation</a:t>
            </a:r>
            <a:endParaRPr lang="en-US" sz="24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057400"/>
            <a:ext cx="4201563" cy="234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902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Autofit/>
          </a:bodyPr>
          <a:lstStyle/>
          <a:p>
            <a:r>
              <a:rPr lang="en-US" sz="6000" b="1" dirty="0" smtClean="0">
                <a:latin typeface="Aharoni" pitchFamily="2" charset="-79"/>
                <a:cs typeface="Aharoni" pitchFamily="2" charset="-79"/>
              </a:rPr>
              <a:t>Facilitator</a:t>
            </a:r>
            <a:endParaRPr lang="en-US" sz="6000" b="1" dirty="0">
              <a:latin typeface="Aharoni" pitchFamily="2" charset="-79"/>
              <a:cs typeface="Aharoni" pitchFamily="2" charset="-79"/>
            </a:endParaRPr>
          </a:p>
        </p:txBody>
      </p:sp>
      <p:sp>
        <p:nvSpPr>
          <p:cNvPr id="3" name="Content Placeholder 2"/>
          <p:cNvSpPr>
            <a:spLocks noGrp="1"/>
          </p:cNvSpPr>
          <p:nvPr>
            <p:ph idx="1"/>
          </p:nvPr>
        </p:nvSpPr>
        <p:spPr>
          <a:xfrm>
            <a:off x="304800" y="838200"/>
            <a:ext cx="8534400" cy="5287963"/>
          </a:xfrm>
        </p:spPr>
        <p:txBody>
          <a:bodyPr>
            <a:noAutofit/>
          </a:bodyPr>
          <a:lstStyle/>
          <a:p>
            <a:r>
              <a:rPr lang="en-US" sz="2400" b="1" dirty="0" smtClean="0"/>
              <a:t>Empower others to assist &amp; </a:t>
            </a:r>
            <a:r>
              <a:rPr lang="en-US" sz="2400" b="1" dirty="0" smtClean="0"/>
              <a:t>present-can’t do in all by yourself</a:t>
            </a:r>
            <a:endParaRPr lang="en-US" sz="2400" b="1" dirty="0" smtClean="0"/>
          </a:p>
          <a:p>
            <a:pPr lvl="1"/>
            <a:r>
              <a:rPr lang="en-US" sz="2000" b="1" dirty="0" smtClean="0"/>
              <a:t>Present 1</a:t>
            </a:r>
            <a:r>
              <a:rPr lang="en-US" sz="2000" b="1" baseline="30000" dirty="0" smtClean="0"/>
              <a:t>st</a:t>
            </a:r>
            <a:r>
              <a:rPr lang="en-US" sz="2000" b="1" dirty="0" smtClean="0"/>
              <a:t> program to model</a:t>
            </a:r>
          </a:p>
          <a:p>
            <a:pPr lvl="1"/>
            <a:r>
              <a:rPr lang="en-US" sz="2000" b="1" dirty="0" smtClean="0"/>
              <a:t>Delegate for leadership &amp; ownership</a:t>
            </a:r>
          </a:p>
          <a:p>
            <a:pPr lvl="2"/>
            <a:r>
              <a:rPr lang="en-US" sz="1800" b="1" dirty="0" smtClean="0"/>
              <a:t>Select others with intent &amp; purpose</a:t>
            </a:r>
          </a:p>
          <a:p>
            <a:pPr lvl="2"/>
            <a:r>
              <a:rPr lang="en-US" sz="1800" b="1" dirty="0" smtClean="0"/>
              <a:t>Monitor &amp; assist</a:t>
            </a:r>
          </a:p>
          <a:p>
            <a:pPr lvl="2"/>
            <a:r>
              <a:rPr lang="en-US" sz="1800" b="1" dirty="0" smtClean="0"/>
              <a:t>Some will embrace others won’t</a:t>
            </a:r>
          </a:p>
          <a:p>
            <a:pPr lvl="2"/>
            <a:r>
              <a:rPr lang="en-US" sz="1800" b="1" dirty="0" smtClean="0"/>
              <a:t>Offer to share a presentation</a:t>
            </a:r>
          </a:p>
          <a:p>
            <a:r>
              <a:rPr lang="en-US" sz="2400" b="1" dirty="0" smtClean="0"/>
              <a:t>Continuous improvement</a:t>
            </a:r>
          </a:p>
          <a:p>
            <a:pPr lvl="1"/>
            <a:r>
              <a:rPr lang="en-US" sz="2000" b="1" dirty="0" smtClean="0"/>
              <a:t>Concentrated study</a:t>
            </a:r>
          </a:p>
          <a:p>
            <a:pPr lvl="2"/>
            <a:r>
              <a:rPr lang="en-US" sz="1600" b="1" dirty="0" smtClean="0"/>
              <a:t>Referee Magazine</a:t>
            </a:r>
          </a:p>
          <a:p>
            <a:pPr lvl="2"/>
            <a:r>
              <a:rPr lang="en-US" sz="1600" b="1" dirty="0" smtClean="0"/>
              <a:t>USA Football</a:t>
            </a:r>
          </a:p>
          <a:p>
            <a:pPr lvl="2"/>
            <a:r>
              <a:rPr lang="en-US" sz="1600" b="1" dirty="0" smtClean="0"/>
              <a:t>Rom Gilbert</a:t>
            </a:r>
          </a:p>
          <a:p>
            <a:pPr lvl="2"/>
            <a:r>
              <a:rPr lang="en-US" sz="1600" b="1" dirty="0" smtClean="0"/>
              <a:t>Video &amp; personal observation</a:t>
            </a:r>
          </a:p>
          <a:p>
            <a:pPr lvl="1"/>
            <a:r>
              <a:rPr lang="en-US" sz="2000" b="1" dirty="0" smtClean="0"/>
              <a:t>Constructive criticism from others</a:t>
            </a:r>
          </a:p>
          <a:p>
            <a:pPr lvl="1"/>
            <a:r>
              <a:rPr lang="en-US" sz="2000" b="1" dirty="0" smtClean="0"/>
              <a:t>On field work-focus on basics</a:t>
            </a:r>
          </a:p>
          <a:p>
            <a:pPr lvl="2"/>
            <a:r>
              <a:rPr lang="en-US" sz="1600" b="1" dirty="0" smtClean="0"/>
              <a:t>Practices, scrimmages &amp; games</a:t>
            </a:r>
          </a:p>
          <a:p>
            <a:pPr lvl="2"/>
            <a:endParaRPr lang="en-US" sz="1600" b="1" dirty="0" smtClean="0"/>
          </a:p>
          <a:p>
            <a:pPr marL="0" indent="0">
              <a:buNone/>
            </a:pP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776" y="1676400"/>
            <a:ext cx="3218447"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890" y="4114800"/>
            <a:ext cx="32385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42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r>
              <a:rPr lang="en-US" sz="6000" dirty="0" smtClean="0">
                <a:latin typeface="Aharoni" pitchFamily="2" charset="-79"/>
                <a:cs typeface="Aharoni" pitchFamily="2" charset="-79"/>
              </a:rPr>
              <a:t>Fundamentals</a:t>
            </a:r>
            <a:endParaRPr lang="en-US" sz="6000" dirty="0">
              <a:latin typeface="Aharoni" pitchFamily="2" charset="-79"/>
              <a:cs typeface="Aharoni" pitchFamily="2" charset="-79"/>
            </a:endParaRPr>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r>
              <a:rPr lang="en-US" sz="2600" b="1" dirty="0" smtClean="0"/>
              <a:t>Understanding positions &amp; relationship to others</a:t>
            </a:r>
          </a:p>
          <a:p>
            <a:pPr lvl="1"/>
            <a:r>
              <a:rPr lang="en-US" sz="2200" b="1" dirty="0" smtClean="0"/>
              <a:t>Example: </a:t>
            </a:r>
            <a:r>
              <a:rPr lang="en-US" sz="2200" b="1" dirty="0" smtClean="0"/>
              <a:t>U’s A players confirmation for LOS</a:t>
            </a:r>
            <a:endParaRPr lang="en-US" sz="2200" b="1" dirty="0" smtClean="0"/>
          </a:p>
          <a:p>
            <a:r>
              <a:rPr lang="en-US" sz="2600" b="1" dirty="0" smtClean="0"/>
              <a:t>Rules knowledge &amp; practical application</a:t>
            </a:r>
          </a:p>
          <a:p>
            <a:pPr lvl="1"/>
            <a:r>
              <a:rPr lang="en-US" sz="2200" b="1" dirty="0" smtClean="0"/>
              <a:t>Primary roles</a:t>
            </a:r>
          </a:p>
          <a:p>
            <a:pPr lvl="2"/>
            <a:r>
              <a:rPr lang="en-US" sz="1900" b="1" dirty="0" smtClean="0">
                <a:solidFill>
                  <a:srgbClr val="FF0000"/>
                </a:solidFill>
              </a:rPr>
              <a:t>Players safety</a:t>
            </a:r>
          </a:p>
          <a:p>
            <a:pPr lvl="2"/>
            <a:r>
              <a:rPr lang="en-US" sz="1900" b="1" dirty="0" smtClean="0">
                <a:solidFill>
                  <a:srgbClr val="FF0000"/>
                </a:solidFill>
              </a:rPr>
              <a:t>Game management</a:t>
            </a:r>
          </a:p>
          <a:p>
            <a:r>
              <a:rPr lang="en-US" sz="2600" b="1" dirty="0" smtClean="0"/>
              <a:t>Mechanics – improves accuracy</a:t>
            </a:r>
          </a:p>
          <a:p>
            <a:pPr lvl="1"/>
            <a:r>
              <a:rPr lang="en-US" sz="2200" b="1" dirty="0" smtClean="0"/>
              <a:t>Pre-snap routine</a:t>
            </a:r>
          </a:p>
          <a:p>
            <a:pPr lvl="1"/>
            <a:r>
              <a:rPr lang="en-US" sz="2200" b="1" dirty="0" smtClean="0"/>
              <a:t>Field position</a:t>
            </a:r>
          </a:p>
          <a:p>
            <a:pPr lvl="1"/>
            <a:r>
              <a:rPr lang="en-US" sz="2200" b="1" dirty="0" smtClean="0"/>
              <a:t>Measurements</a:t>
            </a:r>
          </a:p>
          <a:p>
            <a:pPr lvl="1"/>
            <a:r>
              <a:rPr lang="en-US" sz="2200" b="1" dirty="0" smtClean="0"/>
              <a:t>Dead ball supervision</a:t>
            </a:r>
          </a:p>
          <a:p>
            <a:pPr lvl="2"/>
            <a:r>
              <a:rPr lang="en-US" sz="1900" b="1" dirty="0" smtClean="0"/>
              <a:t>Slow down-negative hustle</a:t>
            </a:r>
          </a:p>
          <a:p>
            <a:pPr lvl="2"/>
            <a:r>
              <a:rPr lang="en-US" sz="1900" b="1" dirty="0" smtClean="0"/>
              <a:t>No ball watching</a:t>
            </a:r>
          </a:p>
          <a:p>
            <a:pPr lvl="3"/>
            <a:r>
              <a:rPr lang="en-US" sz="1900" b="1" dirty="0" smtClean="0"/>
              <a:t>Look back into field</a:t>
            </a:r>
          </a:p>
          <a:p>
            <a:pPr lvl="2"/>
            <a:r>
              <a:rPr lang="en-US" sz="1900" b="1" dirty="0" smtClean="0"/>
              <a:t>Head/eyes up</a:t>
            </a:r>
          </a:p>
          <a:p>
            <a:pPr lvl="2"/>
            <a:r>
              <a:rPr lang="en-US" sz="1900" b="1" dirty="0" smtClean="0"/>
              <a:t>Keep vision wide</a:t>
            </a:r>
          </a:p>
          <a:p>
            <a:endParaRPr lang="en-US" sz="24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527" y="2485608"/>
            <a:ext cx="28575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4451466"/>
            <a:ext cx="1471612" cy="192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74483"/>
            <a:ext cx="2252467" cy="168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082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830</Words>
  <Application>Microsoft Office PowerPoint</Application>
  <PresentationFormat>On-screen Show (4:3)</PresentationFormat>
  <Paragraphs>244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Preview</vt:lpstr>
      <vt:lpstr>Sample Mtg Intro Question</vt:lpstr>
      <vt:lpstr>PowerPoint Presentation</vt:lpstr>
      <vt:lpstr>PowerPoint Presentation</vt:lpstr>
      <vt:lpstr>Stress Continuous Improvement</vt:lpstr>
      <vt:lpstr>Leadership</vt:lpstr>
      <vt:lpstr>Facilitator</vt:lpstr>
      <vt:lpstr>Fundamentals</vt:lpstr>
      <vt:lpstr>Fundamentals</vt:lpstr>
      <vt:lpstr>Fundamentals</vt:lpstr>
      <vt:lpstr>Whistle Mechanics</vt:lpstr>
      <vt:lpstr>Calling Fouls</vt:lpstr>
      <vt:lpstr>Consistency &amp; Stepping Up</vt:lpstr>
      <vt:lpstr>Referee</vt:lpstr>
      <vt:lpstr>Umpire</vt:lpstr>
      <vt:lpstr>Line Judge &amp; Linesman</vt:lpstr>
      <vt:lpstr>Back Judge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Ames</dc:creator>
  <cp:lastModifiedBy>Marie Ames</cp:lastModifiedBy>
  <cp:revision>76</cp:revision>
  <dcterms:created xsi:type="dcterms:W3CDTF">2006-08-16T00:00:00Z</dcterms:created>
  <dcterms:modified xsi:type="dcterms:W3CDTF">2015-08-04T19:17:43Z</dcterms:modified>
</cp:coreProperties>
</file>