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sldIdLst>
    <p:sldId id="420" r:id="rId2"/>
    <p:sldId id="383" r:id="rId3"/>
    <p:sldId id="422" r:id="rId4"/>
    <p:sldId id="312" r:id="rId5"/>
    <p:sldId id="384" r:id="rId6"/>
    <p:sldId id="385" r:id="rId7"/>
    <p:sldId id="316" r:id="rId8"/>
    <p:sldId id="387" r:id="rId9"/>
    <p:sldId id="281" r:id="rId10"/>
    <p:sldId id="409" r:id="rId11"/>
    <p:sldId id="257" r:id="rId12"/>
    <p:sldId id="419" r:id="rId13"/>
    <p:sldId id="410" r:id="rId14"/>
    <p:sldId id="332" r:id="rId15"/>
    <p:sldId id="347" r:id="rId16"/>
    <p:sldId id="297" r:id="rId17"/>
    <p:sldId id="286" r:id="rId18"/>
    <p:sldId id="285" r:id="rId19"/>
    <p:sldId id="299" r:id="rId20"/>
    <p:sldId id="371" r:id="rId21"/>
    <p:sldId id="388" r:id="rId22"/>
    <p:sldId id="333" r:id="rId23"/>
    <p:sldId id="412" r:id="rId24"/>
    <p:sldId id="415" r:id="rId25"/>
    <p:sldId id="393" r:id="rId26"/>
    <p:sldId id="416" r:id="rId27"/>
    <p:sldId id="321" r:id="rId28"/>
    <p:sldId id="361" r:id="rId29"/>
    <p:sldId id="365" r:id="rId30"/>
    <p:sldId id="394" r:id="rId31"/>
    <p:sldId id="325" r:id="rId32"/>
    <p:sldId id="331" r:id="rId33"/>
    <p:sldId id="307" r:id="rId34"/>
    <p:sldId id="330" r:id="rId35"/>
    <p:sldId id="322" r:id="rId36"/>
    <p:sldId id="323" r:id="rId37"/>
    <p:sldId id="324" r:id="rId38"/>
    <p:sldId id="423" r:id="rId39"/>
    <p:sldId id="310" r:id="rId40"/>
    <p:sldId id="320" r:id="rId41"/>
    <p:sldId id="418" r:id="rId42"/>
    <p:sldId id="407" r:id="rId43"/>
    <p:sldId id="42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8" autoAdjust="0"/>
    <p:restoredTop sz="94236" autoAdjust="0"/>
  </p:normalViewPr>
  <p:slideViewPr>
    <p:cSldViewPr>
      <p:cViewPr varScale="1">
        <p:scale>
          <a:sx n="69" d="100"/>
          <a:sy n="69" d="100"/>
        </p:scale>
        <p:origin x="-1350" y="-108"/>
      </p:cViewPr>
      <p:guideLst>
        <p:guide orient="horz" pos="2160"/>
        <p:guide pos="2880"/>
      </p:guideLst>
    </p:cSldViewPr>
  </p:slideViewPr>
  <p:notesTextViewPr>
    <p:cViewPr>
      <p:scale>
        <a:sx n="1" d="1"/>
        <a:sy n="1" d="1"/>
      </p:scale>
      <p:origin x="0" y="6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937C3-0B8E-44E4-9531-4E5E990EBBFB}" type="datetimeFigureOut">
              <a:rPr lang="en-US" smtClean="0"/>
              <a:t>8/2/2015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6363D-434D-4487-9797-B0D1D888A6EE}" type="slidenum">
              <a:rPr lang="en-US" smtClean="0"/>
              <a:t>‹#›</a:t>
            </a:fld>
            <a:endParaRPr lang="en-US"/>
          </a:p>
        </p:txBody>
      </p:sp>
    </p:spTree>
    <p:extLst>
      <p:ext uri="{BB962C8B-B14F-4D97-AF65-F5344CB8AC3E}">
        <p14:creationId xmlns:p14="http://schemas.microsoft.com/office/powerpoint/2010/main" val="416589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“MGAG” took place at one of the breakout sessions</a:t>
            </a:r>
            <a:r>
              <a:rPr lang="en-US" baseline="0" dirty="0" smtClean="0"/>
              <a:t> at </a:t>
            </a:r>
            <a:r>
              <a:rPr lang="en-US" dirty="0" smtClean="0"/>
              <a:t>Officiate</a:t>
            </a:r>
            <a:r>
              <a:rPr lang="en-US" baseline="0" dirty="0" smtClean="0"/>
              <a:t> Michigan Day in July, 2015.</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1</a:t>
            </a:fld>
            <a:endParaRPr lang="en-US"/>
          </a:p>
        </p:txBody>
      </p:sp>
    </p:spTree>
    <p:extLst>
      <p:ext uri="{BB962C8B-B14F-4D97-AF65-F5344CB8AC3E}">
        <p14:creationId xmlns:p14="http://schemas.microsoft.com/office/powerpoint/2010/main" val="1345742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THING?</a:t>
            </a:r>
            <a:r>
              <a:rPr lang="en-US" baseline="0" dirty="0" smtClean="0"/>
              <a:t>  Training!</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14</a:t>
            </a:fld>
            <a:endParaRPr lang="en-US"/>
          </a:p>
        </p:txBody>
      </p:sp>
    </p:spTree>
    <p:extLst>
      <p:ext uri="{BB962C8B-B14F-4D97-AF65-F5344CB8AC3E}">
        <p14:creationId xmlns:p14="http://schemas.microsoft.com/office/powerpoint/2010/main" val="281923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MHSAA</a:t>
            </a:r>
            <a:r>
              <a:rPr lang="en-US" baseline="0" dirty="0" smtClean="0"/>
              <a:t> Officials’ Guidebook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16</a:t>
            </a:fld>
            <a:endParaRPr lang="en-US"/>
          </a:p>
        </p:txBody>
      </p:sp>
    </p:spTree>
    <p:extLst>
      <p:ext uri="{BB962C8B-B14F-4D97-AF65-F5344CB8AC3E}">
        <p14:creationId xmlns:p14="http://schemas.microsoft.com/office/powerpoint/2010/main" val="1417876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MHSAA</a:t>
            </a:r>
            <a:r>
              <a:rPr lang="en-US" baseline="0" dirty="0" smtClean="0"/>
              <a:t> Officials’ Guidebook . . . (cont.)</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17</a:t>
            </a:fld>
            <a:endParaRPr lang="en-US"/>
          </a:p>
        </p:txBody>
      </p:sp>
    </p:spTree>
    <p:extLst>
      <p:ext uri="{BB962C8B-B14F-4D97-AF65-F5344CB8AC3E}">
        <p14:creationId xmlns:p14="http://schemas.microsoft.com/office/powerpoint/2010/main" val="227593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MHSAA</a:t>
            </a:r>
            <a:r>
              <a:rPr lang="en-US" baseline="0" dirty="0" smtClean="0"/>
              <a:t> Officials’ Guidebook . . . (cont.)</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18</a:t>
            </a:fld>
            <a:endParaRPr lang="en-US"/>
          </a:p>
        </p:txBody>
      </p:sp>
    </p:spTree>
    <p:extLst>
      <p:ext uri="{BB962C8B-B14F-4D97-AF65-F5344CB8AC3E}">
        <p14:creationId xmlns:p14="http://schemas.microsoft.com/office/powerpoint/2010/main" val="2646474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camps and clinics – wherever and whenever I meet officials – I try always to ask one question:  “How’s the training in your local association?”  Sadly, here’s the negative answers I have too frequently gotten . . .</a:t>
            </a:r>
          </a:p>
        </p:txBody>
      </p:sp>
      <p:sp>
        <p:nvSpPr>
          <p:cNvPr id="4" name="Slide Number Placeholder 3"/>
          <p:cNvSpPr>
            <a:spLocks noGrp="1"/>
          </p:cNvSpPr>
          <p:nvPr>
            <p:ph type="sldNum" sz="quarter" idx="10"/>
          </p:nvPr>
        </p:nvSpPr>
        <p:spPr/>
        <p:txBody>
          <a:bodyPr/>
          <a:lstStyle/>
          <a:p>
            <a:fld id="{B036363D-434D-4487-9797-B0D1D888A6EE}" type="slidenum">
              <a:rPr lang="en-US" smtClean="0"/>
              <a:t>19</a:t>
            </a:fld>
            <a:endParaRPr lang="en-US"/>
          </a:p>
        </p:txBody>
      </p:sp>
    </p:spTree>
    <p:extLst>
      <p:ext uri="{BB962C8B-B14F-4D97-AF65-F5344CB8AC3E}">
        <p14:creationId xmlns:p14="http://schemas.microsoft.com/office/powerpoint/2010/main" val="79707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responses reveal that, in many areas of our state, there is a problem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20</a:t>
            </a:fld>
            <a:endParaRPr lang="en-US"/>
          </a:p>
        </p:txBody>
      </p:sp>
    </p:spTree>
    <p:extLst>
      <p:ext uri="{BB962C8B-B14F-4D97-AF65-F5344CB8AC3E}">
        <p14:creationId xmlns:p14="http://schemas.microsoft.com/office/powerpoint/2010/main" val="2216456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many areas and in many associations, the situation can best be described as “Dire Straits.”</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22</a:t>
            </a:fld>
            <a:endParaRPr lang="en-US"/>
          </a:p>
        </p:txBody>
      </p:sp>
    </p:spTree>
    <p:extLst>
      <p:ext uri="{BB962C8B-B14F-4D97-AF65-F5344CB8AC3E}">
        <p14:creationId xmlns:p14="http://schemas.microsoft.com/office/powerpoint/2010/main" val="326602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But let’s not talk about “them”.  Let’s look at ourselves in the mirror and do a little self-assessment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23</a:t>
            </a:fld>
            <a:endParaRPr lang="en-US"/>
          </a:p>
        </p:txBody>
      </p:sp>
    </p:spTree>
    <p:extLst>
      <p:ext uri="{BB962C8B-B14F-4D97-AF65-F5344CB8AC3E}">
        <p14:creationId xmlns:p14="http://schemas.microsoft.com/office/powerpoint/2010/main" val="2130651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your honest reflection, some of you may need to return to your home area and</a:t>
            </a:r>
            <a:r>
              <a:rPr lang="en-US" baseline="0" dirty="0" smtClean="0"/>
              <a:t> KEEP the main thing the main thing.  You’re doing training now – and it’s the prime reason for your existence - - and what you need now to do is return home and KEEP it that way and improve what you’re doing now.  Others of you, however, are busy with MANY THINGS, but THE MAIN THING – training – </a:t>
            </a:r>
            <a:r>
              <a:rPr lang="en-US" baseline="0" dirty="0" err="1" smtClean="0"/>
              <a:t>isnt</a:t>
            </a:r>
            <a:r>
              <a:rPr lang="en-US" baseline="0" dirty="0" smtClean="0"/>
              <a:t> one of them.  On the average, statewide, we could use a revival, a reawakening to the prime purpose for our associations – training!</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24</a:t>
            </a:fld>
            <a:endParaRPr lang="en-US"/>
          </a:p>
        </p:txBody>
      </p:sp>
    </p:spTree>
    <p:extLst>
      <p:ext uri="{BB962C8B-B14F-4D97-AF65-F5344CB8AC3E}">
        <p14:creationId xmlns:p14="http://schemas.microsoft.com/office/powerpoint/2010/main" val="3158583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ideas to try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25</a:t>
            </a:fld>
            <a:endParaRPr lang="en-US"/>
          </a:p>
        </p:txBody>
      </p:sp>
    </p:spTree>
    <p:extLst>
      <p:ext uri="{BB962C8B-B14F-4D97-AF65-F5344CB8AC3E}">
        <p14:creationId xmlns:p14="http://schemas.microsoft.com/office/powerpoint/2010/main" val="369086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a:t>
            </a:fld>
            <a:endParaRPr lang="en-US"/>
          </a:p>
        </p:txBody>
      </p:sp>
    </p:spTree>
    <p:extLst>
      <p:ext uri="{BB962C8B-B14F-4D97-AF65-F5344CB8AC3E}">
        <p14:creationId xmlns:p14="http://schemas.microsoft.com/office/powerpoint/2010/main" val="4053924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ideas</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26</a:t>
            </a:fld>
            <a:endParaRPr lang="en-US"/>
          </a:p>
        </p:txBody>
      </p:sp>
    </p:spTree>
    <p:extLst>
      <p:ext uri="{BB962C8B-B14F-4D97-AF65-F5344CB8AC3E}">
        <p14:creationId xmlns:p14="http://schemas.microsoft.com/office/powerpoint/2010/main" val="3306311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association which details this</a:t>
            </a:r>
            <a:r>
              <a:rPr lang="en-US" baseline="0" dirty="0" smtClean="0"/>
              <a:t> in it’s bylaws – a job description.</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28</a:t>
            </a:fld>
            <a:endParaRPr lang="en-US"/>
          </a:p>
        </p:txBody>
      </p:sp>
    </p:spTree>
    <p:extLst>
      <p:ext uri="{BB962C8B-B14F-4D97-AF65-F5344CB8AC3E}">
        <p14:creationId xmlns:p14="http://schemas.microsoft.com/office/powerpoint/2010/main" val="2499965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t>
            </a:r>
            <a:r>
              <a:rPr lang="en-US" baseline="0" dirty="0" err="1" smtClean="0"/>
              <a:t>liturgize</a:t>
            </a:r>
            <a:r>
              <a:rPr lang="en-US" baseline="0" dirty="0" smtClean="0"/>
              <a:t>” is to repeat something significant so that those who say it and hear it believe it.  Here’s how one association has done this with its expression of purpose, which testifies to the fact that training is number one.</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29</a:t>
            </a:fld>
            <a:endParaRPr lang="en-US"/>
          </a:p>
        </p:txBody>
      </p:sp>
    </p:spTree>
    <p:extLst>
      <p:ext uri="{BB962C8B-B14F-4D97-AF65-F5344CB8AC3E}">
        <p14:creationId xmlns:p14="http://schemas.microsoft.com/office/powerpoint/2010/main" val="1157319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30</a:t>
            </a:fld>
            <a:endParaRPr lang="en-US"/>
          </a:p>
        </p:txBody>
      </p:sp>
    </p:spTree>
    <p:extLst>
      <p:ext uri="{BB962C8B-B14F-4D97-AF65-F5344CB8AC3E}">
        <p14:creationId xmlns:p14="http://schemas.microsoft.com/office/powerpoint/2010/main" val="3471737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Association resources in the middle</a:t>
            </a:r>
            <a:r>
              <a:rPr lang="en-US" baseline="0" dirty="0" smtClean="0"/>
              <a:t> section of Referee magazine, NASO edition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31</a:t>
            </a:fld>
            <a:endParaRPr lang="en-US"/>
          </a:p>
        </p:txBody>
      </p:sp>
    </p:spTree>
    <p:extLst>
      <p:ext uri="{BB962C8B-B14F-4D97-AF65-F5344CB8AC3E}">
        <p14:creationId xmlns:p14="http://schemas.microsoft.com/office/powerpoint/2010/main" val="1598973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each association</a:t>
            </a:r>
            <a:r>
              <a:rPr lang="en-US" baseline="0" dirty="0" smtClean="0"/>
              <a:t> should have received if they had a representative at Officiate Michigan Day back in 2013.  A manual of “best practices for any local association, including training.  This NASO-ON has been replaced by . . . (see next…):</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32</a:t>
            </a:fld>
            <a:endParaRPr lang="en-US"/>
          </a:p>
        </p:txBody>
      </p:sp>
    </p:spTree>
    <p:extLst>
      <p:ext uri="{BB962C8B-B14F-4D97-AF65-F5344CB8AC3E}">
        <p14:creationId xmlns:p14="http://schemas.microsoft.com/office/powerpoint/2010/main" val="119596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association</a:t>
            </a:r>
            <a:r>
              <a:rPr lang="en-US" baseline="0" dirty="0" smtClean="0"/>
              <a:t> resource available to all MHSAA local associations at this time.  The MHSAA gives all associations a basic membership to this.  Ask your president what login username and password your association has been given and surf your way to the archived resources, some of the hundreds of which are shown on the right side here.</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33</a:t>
            </a:fld>
            <a:endParaRPr lang="en-US"/>
          </a:p>
        </p:txBody>
      </p:sp>
    </p:spTree>
    <p:extLst>
      <p:ext uri="{BB962C8B-B14F-4D97-AF65-F5344CB8AC3E}">
        <p14:creationId xmlns:p14="http://schemas.microsoft.com/office/powerpoint/2010/main" val="1637923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some areas of our state without local associations or available trainers, perhaps what the California state association has to offer as far as training for basketball anyway, would be a great alternative for the self-improving basketball official.</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34</a:t>
            </a:fld>
            <a:endParaRPr lang="en-US"/>
          </a:p>
        </p:txBody>
      </p:sp>
    </p:spTree>
    <p:extLst>
      <p:ext uri="{BB962C8B-B14F-4D97-AF65-F5344CB8AC3E}">
        <p14:creationId xmlns:p14="http://schemas.microsoft.com/office/powerpoint/2010/main" val="3420945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resource for basketball officials who want to study on their own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35</a:t>
            </a:fld>
            <a:endParaRPr lang="en-US"/>
          </a:p>
        </p:txBody>
      </p:sp>
    </p:spTree>
    <p:extLst>
      <p:ext uri="{BB962C8B-B14F-4D97-AF65-F5344CB8AC3E}">
        <p14:creationId xmlns:p14="http://schemas.microsoft.com/office/powerpoint/2010/main" val="3433244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36</a:t>
            </a:fld>
            <a:endParaRPr lang="en-US"/>
          </a:p>
        </p:txBody>
      </p:sp>
    </p:spTree>
    <p:extLst>
      <p:ext uri="{BB962C8B-B14F-4D97-AF65-F5344CB8AC3E}">
        <p14:creationId xmlns:p14="http://schemas.microsoft.com/office/powerpoint/2010/main" val="296278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If an interested observer were to “follow our association around” for a month or two, what one word would that person give for the above question?  (One answer only)</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a:t>
            </a:fld>
            <a:endParaRPr lang="en-US"/>
          </a:p>
        </p:txBody>
      </p:sp>
    </p:spTree>
    <p:extLst>
      <p:ext uri="{BB962C8B-B14F-4D97-AF65-F5344CB8AC3E}">
        <p14:creationId xmlns:p14="http://schemas.microsoft.com/office/powerpoint/2010/main" val="3991804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online resource for basketball officials.  There are surely many similar sites for all other sports your association for assisting your trainers with their training curriculum.  Online resources may be the only alternative for remote areas of our state where local rules meetings are impossible or </a:t>
            </a:r>
            <a:r>
              <a:rPr lang="en-US" baseline="0" dirty="0" err="1" smtClean="0"/>
              <a:t>impracal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37</a:t>
            </a:fld>
            <a:endParaRPr lang="en-US"/>
          </a:p>
        </p:txBody>
      </p:sp>
    </p:spTree>
    <p:extLst>
      <p:ext uri="{BB962C8B-B14F-4D97-AF65-F5344CB8AC3E}">
        <p14:creationId xmlns:p14="http://schemas.microsoft.com/office/powerpoint/2010/main" val="2377888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of one effort by an official here in our state to offer training to those without an association or without a trainer – or for those who just want to get better on their own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39</a:t>
            </a:fld>
            <a:endParaRPr lang="en-US"/>
          </a:p>
        </p:txBody>
      </p:sp>
    </p:spTree>
    <p:extLst>
      <p:ext uri="{BB962C8B-B14F-4D97-AF65-F5344CB8AC3E}">
        <p14:creationId xmlns:p14="http://schemas.microsoft.com/office/powerpoint/2010/main" val="10319069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Similarly, “leading a local association is not about perfection…” either.  But with the resources,</a:t>
            </a:r>
            <a:r>
              <a:rPr lang="en-US" baseline="0" dirty="0" smtClean="0"/>
              <a:t> encouragement, and methodology presented today, perhaps a pursuit of perfection and attainment of excellence lie ahead for your local association through the enhanced training offered because of your leadership and presence here today!</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42</a:t>
            </a:fld>
            <a:endParaRPr lang="en-US"/>
          </a:p>
        </p:txBody>
      </p:sp>
    </p:spTree>
    <p:extLst>
      <p:ext uri="{BB962C8B-B14F-4D97-AF65-F5344CB8AC3E}">
        <p14:creationId xmlns:p14="http://schemas.microsoft.com/office/powerpoint/2010/main" val="2024345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me at any time if you desire any kinds of resources</a:t>
            </a:r>
            <a:r>
              <a:rPr lang="en-US" baseline="0" dirty="0" smtClean="0"/>
              <a:t> to enhance or implement training as THE MAIN THING in your local </a:t>
            </a:r>
            <a:r>
              <a:rPr lang="en-US" baseline="0" dirty="0" smtClean="0"/>
              <a:t>association.  Freddy Krieger, Fruit Belt </a:t>
            </a:r>
            <a:r>
              <a:rPr lang="en-US" baseline="0" smtClean="0"/>
              <a:t>Officials Association</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43</a:t>
            </a:fld>
            <a:endParaRPr lang="en-US"/>
          </a:p>
        </p:txBody>
      </p:sp>
    </p:spTree>
    <p:extLst>
      <p:ext uri="{BB962C8B-B14F-4D97-AF65-F5344CB8AC3E}">
        <p14:creationId xmlns:p14="http://schemas.microsoft.com/office/powerpoint/2010/main" val="3551366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great book</a:t>
            </a:r>
            <a:r>
              <a:rPr lang="en-US" baseline="0" dirty="0" smtClean="0"/>
              <a:t> for any leader . . . we’re not going to settle on “7 habits of a highly effective association” today (we did that at the 2013 MGAG, where association leaders went home with a great variety of things to work on implementing.</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4</a:t>
            </a:fld>
            <a:endParaRPr lang="en-US"/>
          </a:p>
        </p:txBody>
      </p:sp>
    </p:spTree>
    <p:extLst>
      <p:ext uri="{BB962C8B-B14F-4D97-AF65-F5344CB8AC3E}">
        <p14:creationId xmlns:p14="http://schemas.microsoft.com/office/powerpoint/2010/main" val="168234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however,</a:t>
            </a:r>
            <a:r>
              <a:rPr lang="en-US" baseline="0" dirty="0" smtClean="0"/>
              <a:t> we’re aiming to discern just ONE THING, not many.  THE MAIN THING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8</a:t>
            </a:fld>
            <a:endParaRPr lang="en-US"/>
          </a:p>
        </p:txBody>
      </p:sp>
    </p:spTree>
    <p:extLst>
      <p:ext uri="{BB962C8B-B14F-4D97-AF65-F5344CB8AC3E}">
        <p14:creationId xmlns:p14="http://schemas.microsoft.com/office/powerpoint/2010/main" val="375801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MHSAA Officials’ Guidebook is the document that gives a local approved association its “charter.”  And with it, it’s mandated key responsibility.</a:t>
            </a:r>
          </a:p>
        </p:txBody>
      </p:sp>
      <p:sp>
        <p:nvSpPr>
          <p:cNvPr id="4" name="Slide Number Placeholder 3"/>
          <p:cNvSpPr>
            <a:spLocks noGrp="1"/>
          </p:cNvSpPr>
          <p:nvPr>
            <p:ph type="sldNum" sz="quarter" idx="10"/>
          </p:nvPr>
        </p:nvSpPr>
        <p:spPr/>
        <p:txBody>
          <a:bodyPr/>
          <a:lstStyle/>
          <a:p>
            <a:fld id="{B036363D-434D-4487-9797-B0D1D888A6EE}" type="slidenum">
              <a:rPr lang="en-US" smtClean="0"/>
              <a:t>9</a:t>
            </a:fld>
            <a:endParaRPr lang="en-US"/>
          </a:p>
        </p:txBody>
      </p:sp>
    </p:spTree>
    <p:extLst>
      <p:ext uri="{BB962C8B-B14F-4D97-AF65-F5344CB8AC3E}">
        <p14:creationId xmlns:p14="http://schemas.microsoft.com/office/powerpoint/2010/main" val="108508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what the goal of the MHSAA is for all officials .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11</a:t>
            </a:fld>
            <a:endParaRPr lang="en-US"/>
          </a:p>
        </p:txBody>
      </p:sp>
    </p:spTree>
    <p:extLst>
      <p:ext uri="{BB962C8B-B14F-4D97-AF65-F5344CB8AC3E}">
        <p14:creationId xmlns:p14="http://schemas.microsoft.com/office/powerpoint/2010/main" val="22369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that a goal?</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12</a:t>
            </a:fld>
            <a:endParaRPr lang="en-US"/>
          </a:p>
        </p:txBody>
      </p:sp>
    </p:spTree>
    <p:extLst>
      <p:ext uri="{BB962C8B-B14F-4D97-AF65-F5344CB8AC3E}">
        <p14:creationId xmlns:p14="http://schemas.microsoft.com/office/powerpoint/2010/main" val="52699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 .</a:t>
            </a:r>
            <a:endParaRPr lang="en-US" dirty="0"/>
          </a:p>
        </p:txBody>
      </p:sp>
      <p:sp>
        <p:nvSpPr>
          <p:cNvPr id="4" name="Slide Number Placeholder 3"/>
          <p:cNvSpPr>
            <a:spLocks noGrp="1"/>
          </p:cNvSpPr>
          <p:nvPr>
            <p:ph type="sldNum" sz="quarter" idx="10"/>
          </p:nvPr>
        </p:nvSpPr>
        <p:spPr/>
        <p:txBody>
          <a:bodyPr/>
          <a:lstStyle/>
          <a:p>
            <a:fld id="{B036363D-434D-4487-9797-B0D1D888A6EE}" type="slidenum">
              <a:rPr lang="en-US" smtClean="0"/>
              <a:t>13</a:t>
            </a:fld>
            <a:endParaRPr lang="en-US"/>
          </a:p>
        </p:txBody>
      </p:sp>
    </p:spTree>
    <p:extLst>
      <p:ext uri="{BB962C8B-B14F-4D97-AF65-F5344CB8AC3E}">
        <p14:creationId xmlns:p14="http://schemas.microsoft.com/office/powerpoint/2010/main" val="54231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ED1EEE-56B4-4E58-B73C-4C42BB378397}"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D1EEE-56B4-4E58-B73C-4C42BB378397}"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D1EEE-56B4-4E58-B73C-4C42BB378397}"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ED1EEE-56B4-4E58-B73C-4C42BB378397}"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89ED1EEE-56B4-4E58-B73C-4C42BB378397}"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ED1EEE-56B4-4E58-B73C-4C42BB378397}"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F902-A8AD-49A9-846D-5AD33C1294B9}"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ED1EEE-56B4-4E58-B73C-4C42BB378397}" type="datetimeFigureOut">
              <a:rPr lang="en-US" smtClean="0"/>
              <a:t>8/2/2015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D1EEE-56B4-4E58-B73C-4C42BB378397}" type="datetimeFigureOut">
              <a:rPr lang="en-US" smtClean="0"/>
              <a:t>8/2/2015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D1EEE-56B4-4E58-B73C-4C42BB378397}" type="datetimeFigureOut">
              <a:rPr lang="en-US" smtClean="0"/>
              <a:t>8/2/2015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89ED1EEE-56B4-4E58-B73C-4C42BB378397}" type="datetimeFigureOut">
              <a:rPr lang="en-US" smtClean="0"/>
              <a:t>8/2/2015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8E2F902-A8AD-49A9-846D-5AD33C1294B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D1EEE-56B4-4E58-B73C-4C42BB378397}"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2F902-A8AD-49A9-846D-5AD33C1294B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89ED1EEE-56B4-4E58-B73C-4C42BB378397}" type="datetimeFigureOut">
              <a:rPr lang="en-US" smtClean="0"/>
              <a:t>8/2/2015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8E2F902-A8AD-49A9-846D-5AD33C1294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davehallofficiating.com/" TargetMode="External"/><Relationship Id="rId2" Type="http://schemas.openxmlformats.org/officeDocument/2006/relationships/hyperlink" Target="http://www.betterref.com/" TargetMode="External"/><Relationship Id="rId1" Type="http://schemas.openxmlformats.org/officeDocument/2006/relationships/slideLayout" Target="../slideLayouts/slideLayout7.xml"/><Relationship Id="rId5" Type="http://schemas.openxmlformats.org/officeDocument/2006/relationships/hyperlink" Target="http://www.myvirtualofficialsassociation.com/" TargetMode="External"/><Relationship Id="rId4" Type="http://schemas.openxmlformats.org/officeDocument/2006/relationships/hyperlink" Target="http://www.cboa.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0100" y="152400"/>
            <a:ext cx="4381500" cy="4647426"/>
          </a:xfrm>
          <a:prstGeom prst="rect">
            <a:avLst/>
          </a:prstGeom>
          <a:solidFill>
            <a:schemeClr val="bg1"/>
          </a:solidFill>
        </p:spPr>
        <p:txBody>
          <a:bodyPr wrap="square" rtlCol="0">
            <a:spAutoFit/>
          </a:bodyPr>
          <a:lstStyle/>
          <a:p>
            <a:pPr algn="r"/>
            <a:r>
              <a:rPr lang="en-US" sz="6000" dirty="0" smtClean="0"/>
              <a:t>Making </a:t>
            </a:r>
          </a:p>
          <a:p>
            <a:pPr algn="r"/>
            <a:r>
              <a:rPr lang="en-US" sz="6000" dirty="0" smtClean="0"/>
              <a:t>Good </a:t>
            </a:r>
          </a:p>
          <a:p>
            <a:pPr algn="r"/>
            <a:r>
              <a:rPr lang="en-US" sz="6000" dirty="0" smtClean="0"/>
              <a:t>Associations </a:t>
            </a:r>
          </a:p>
          <a:p>
            <a:pPr algn="r"/>
            <a:r>
              <a:rPr lang="en-US" sz="6000" dirty="0" smtClean="0"/>
              <a:t>Great</a:t>
            </a:r>
          </a:p>
          <a:p>
            <a:pPr algn="r"/>
            <a:endParaRPr lang="en-US" sz="2800" dirty="0" smtClean="0"/>
          </a:p>
          <a:p>
            <a:pPr algn="r"/>
            <a:r>
              <a:rPr lang="en-US" sz="2800" dirty="0" smtClean="0"/>
              <a:t> July</a:t>
            </a:r>
            <a:r>
              <a:rPr lang="en-US" sz="2800" dirty="0"/>
              <a:t>, </a:t>
            </a:r>
            <a:r>
              <a:rPr lang="en-US" sz="2800" dirty="0" smtClean="0"/>
              <a:t>2015</a:t>
            </a:r>
          </a:p>
        </p:txBody>
      </p:sp>
      <p:pic>
        <p:nvPicPr>
          <p:cNvPr id="1026" name="Picture 2" descr="C:\Users\Freddy\Desktop\Zone-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64" y="-207"/>
            <a:ext cx="4343400" cy="49080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76800" y="5257800"/>
            <a:ext cx="3380509" cy="1477328"/>
          </a:xfrm>
          <a:prstGeom prst="rect">
            <a:avLst/>
          </a:prstGeom>
        </p:spPr>
        <p:txBody>
          <a:bodyPr wrap="square">
            <a:spAutoFit/>
          </a:bodyPr>
          <a:lstStyle/>
          <a:p>
            <a:r>
              <a:rPr lang="en-US" b="1" dirty="0"/>
              <a:t>Freddy Krieger   </a:t>
            </a:r>
          </a:p>
          <a:p>
            <a:r>
              <a:rPr lang="en-US" b="1" dirty="0"/>
              <a:t>Secretary, Basketball Trainer</a:t>
            </a:r>
          </a:p>
          <a:p>
            <a:r>
              <a:rPr lang="en-US" b="1" dirty="0"/>
              <a:t>Fruit Belt Officials Association</a:t>
            </a:r>
          </a:p>
          <a:p>
            <a:r>
              <a:rPr lang="en-US" b="1" dirty="0"/>
              <a:t>Berrien County, Michigan         </a:t>
            </a:r>
          </a:p>
          <a:p>
            <a:r>
              <a:rPr lang="en-US" b="1" u="sng" dirty="0"/>
              <a:t>www.fruitbeltofficials.org</a:t>
            </a:r>
            <a:endParaRPr lang="en-US" b="1" dirty="0"/>
          </a:p>
        </p:txBody>
      </p:sp>
      <p:pic>
        <p:nvPicPr>
          <p:cNvPr id="1027" name="Picture 3" descr="C:\Users\Freddy\Desktop\MHSAA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72" y="5308021"/>
            <a:ext cx="3609975" cy="126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8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eddy\Desktop\Officials Guidebook Lin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3784"/>
            <a:ext cx="8642823" cy="48592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4076" y="5462950"/>
            <a:ext cx="7701147" cy="1015663"/>
          </a:xfrm>
          <a:prstGeom prst="rect">
            <a:avLst/>
          </a:prstGeom>
        </p:spPr>
        <p:txBody>
          <a:bodyPr wrap="none">
            <a:spAutoFit/>
          </a:bodyPr>
          <a:lstStyle/>
          <a:p>
            <a:r>
              <a:rPr lang="en-US" sz="6000" b="1" dirty="0" smtClean="0"/>
              <a:t>OFFICIALS GUIDEBOOK</a:t>
            </a:r>
            <a:endParaRPr lang="en-US" sz="6000" b="1" dirty="0"/>
          </a:p>
        </p:txBody>
      </p:sp>
    </p:spTree>
    <p:extLst>
      <p:ext uri="{BB962C8B-B14F-4D97-AF65-F5344CB8AC3E}">
        <p14:creationId xmlns:p14="http://schemas.microsoft.com/office/powerpoint/2010/main" val="3790285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eddy\Pictures\Screenshots\Screenshot (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163" y="-98425"/>
            <a:ext cx="13011151"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2915091">
            <a:off x="6476925" y="4074077"/>
            <a:ext cx="228600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167493">
            <a:off x="-80157" y="2407423"/>
            <a:ext cx="228600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58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eddy\Pictures\Screenshots\Screenshot (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163" y="-98425"/>
            <a:ext cx="13011151"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2915091">
            <a:off x="6476925" y="4074077"/>
            <a:ext cx="228600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167493">
            <a:off x="-80157" y="2407423"/>
            <a:ext cx="228600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95600" y="3764340"/>
            <a:ext cx="3886200" cy="1569660"/>
          </a:xfrm>
          <a:prstGeom prst="rect">
            <a:avLst/>
          </a:prstGeom>
        </p:spPr>
        <p:txBody>
          <a:bodyPr wrap="square">
            <a:spAutoFit/>
          </a:bodyPr>
          <a:lstStyle/>
          <a:p>
            <a:pPr lvl="0"/>
            <a:r>
              <a:rPr lang="en-US" sz="9600" b="1" dirty="0">
                <a:solidFill>
                  <a:srgbClr val="FF0000"/>
                </a:solidFill>
              </a:rPr>
              <a:t>Why?</a:t>
            </a:r>
          </a:p>
        </p:txBody>
      </p:sp>
    </p:spTree>
    <p:extLst>
      <p:ext uri="{BB962C8B-B14F-4D97-AF65-F5344CB8AC3E}">
        <p14:creationId xmlns:p14="http://schemas.microsoft.com/office/powerpoint/2010/main" val="2766978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eddy\Pictures\Screenshots\Screenshot (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10" y="242317"/>
            <a:ext cx="8625308" cy="4849368"/>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0800000">
            <a:off x="8001000" y="1828799"/>
            <a:ext cx="228600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85800" y="1828799"/>
            <a:ext cx="228600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94076" y="5462950"/>
            <a:ext cx="7701147" cy="1015663"/>
          </a:xfrm>
          <a:prstGeom prst="rect">
            <a:avLst/>
          </a:prstGeom>
        </p:spPr>
        <p:txBody>
          <a:bodyPr wrap="none">
            <a:spAutoFit/>
          </a:bodyPr>
          <a:lstStyle/>
          <a:p>
            <a:r>
              <a:rPr lang="en-US" sz="6000" b="1" dirty="0" smtClean="0"/>
              <a:t>OFFICIALS GUIDEBOOK</a:t>
            </a:r>
            <a:endParaRPr lang="en-US" sz="6000" b="1" dirty="0"/>
          </a:p>
        </p:txBody>
      </p:sp>
    </p:spTree>
    <p:extLst>
      <p:ext uri="{BB962C8B-B14F-4D97-AF65-F5344CB8AC3E}">
        <p14:creationId xmlns:p14="http://schemas.microsoft.com/office/powerpoint/2010/main" val="405601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3963" y="1676400"/>
            <a:ext cx="8679556" cy="1815882"/>
          </a:xfrm>
          <a:prstGeom prst="rect">
            <a:avLst/>
          </a:prstGeom>
          <a:noFill/>
        </p:spPr>
        <p:txBody>
          <a:bodyPr wrap="none" rtlCol="0">
            <a:spAutoFit/>
          </a:bodyPr>
          <a:lstStyle/>
          <a:p>
            <a:r>
              <a:rPr lang="en-US" sz="2800" b="1" i="1" dirty="0" smtClean="0"/>
              <a:t>“New officials will go where they are invited</a:t>
            </a:r>
          </a:p>
          <a:p>
            <a:r>
              <a:rPr lang="en-US" sz="2800" b="1" i="1" dirty="0" smtClean="0"/>
              <a:t>And stay where they are welcomed and ___________.”</a:t>
            </a:r>
          </a:p>
          <a:p>
            <a:r>
              <a:rPr lang="en-US" sz="2800" b="1" dirty="0" smtClean="0"/>
              <a:t>				 </a:t>
            </a:r>
          </a:p>
          <a:p>
            <a:r>
              <a:rPr lang="en-US" sz="2800" b="1" dirty="0"/>
              <a:t>	</a:t>
            </a:r>
            <a:r>
              <a:rPr lang="en-US" sz="2800" b="1" dirty="0" smtClean="0"/>
              <a:t>			-- Jack </a:t>
            </a:r>
            <a:r>
              <a:rPr lang="en-US" sz="2800" b="1" dirty="0"/>
              <a:t>Roberts, OMD, </a:t>
            </a:r>
            <a:r>
              <a:rPr lang="en-US" sz="2800" b="1" dirty="0" smtClean="0"/>
              <a:t>July 2013</a:t>
            </a:r>
            <a:endParaRPr lang="en-US" sz="2800" b="1" dirty="0"/>
          </a:p>
        </p:txBody>
      </p:sp>
      <p:sp>
        <p:nvSpPr>
          <p:cNvPr id="7" name="TextBox 6"/>
          <p:cNvSpPr txBox="1"/>
          <p:nvPr/>
        </p:nvSpPr>
        <p:spPr>
          <a:xfrm>
            <a:off x="2909455" y="5437909"/>
            <a:ext cx="5660524" cy="1015663"/>
          </a:xfrm>
          <a:prstGeom prst="rect">
            <a:avLst/>
          </a:prstGeom>
          <a:noFill/>
        </p:spPr>
        <p:txBody>
          <a:bodyPr wrap="none" rtlCol="0">
            <a:spAutoFit/>
          </a:bodyPr>
          <a:lstStyle/>
          <a:p>
            <a:r>
              <a:rPr lang="en-US" sz="6000" b="1" dirty="0" smtClean="0"/>
              <a:t>THE MAIN THING</a:t>
            </a:r>
            <a:endParaRPr lang="en-US" sz="6000" b="1" dirty="0"/>
          </a:p>
        </p:txBody>
      </p:sp>
    </p:spTree>
    <p:extLst>
      <p:ext uri="{BB962C8B-B14F-4D97-AF65-F5344CB8AC3E}">
        <p14:creationId xmlns:p14="http://schemas.microsoft.com/office/powerpoint/2010/main" val="2755269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eddy\Desktop\The-Main-Thing - Arro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003" y="1219200"/>
            <a:ext cx="4191334" cy="27955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57800" y="2297668"/>
            <a:ext cx="3276600" cy="707886"/>
          </a:xfrm>
          <a:prstGeom prst="rect">
            <a:avLst/>
          </a:prstGeom>
        </p:spPr>
        <p:txBody>
          <a:bodyPr wrap="square">
            <a:spAutoFit/>
          </a:bodyPr>
          <a:lstStyle/>
          <a:p>
            <a:r>
              <a:rPr lang="en-US" sz="4000" b="1" dirty="0" smtClean="0"/>
              <a:t>T R A I N I N G</a:t>
            </a:r>
            <a:endParaRPr lang="en-US" sz="4000" b="1" dirty="0"/>
          </a:p>
        </p:txBody>
      </p:sp>
      <p:sp>
        <p:nvSpPr>
          <p:cNvPr id="6" name="Rectangle 5"/>
          <p:cNvSpPr/>
          <p:nvPr/>
        </p:nvSpPr>
        <p:spPr>
          <a:xfrm>
            <a:off x="2209800" y="5486399"/>
            <a:ext cx="5939190" cy="1015663"/>
          </a:xfrm>
          <a:prstGeom prst="rect">
            <a:avLst/>
          </a:prstGeom>
        </p:spPr>
        <p:txBody>
          <a:bodyPr wrap="none">
            <a:spAutoFit/>
          </a:bodyPr>
          <a:lstStyle/>
          <a:p>
            <a:r>
              <a:rPr lang="en-US" sz="6000" b="1" dirty="0" smtClean="0"/>
              <a:t>MHSAA MANDATE</a:t>
            </a:r>
            <a:endParaRPr lang="en-US" sz="6000" b="1" dirty="0"/>
          </a:p>
        </p:txBody>
      </p:sp>
    </p:spTree>
    <p:extLst>
      <p:ext uri="{BB962C8B-B14F-4D97-AF65-F5344CB8AC3E}">
        <p14:creationId xmlns:p14="http://schemas.microsoft.com/office/powerpoint/2010/main" val="889907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8077200" cy="4524315"/>
          </a:xfrm>
          <a:prstGeom prst="rect">
            <a:avLst/>
          </a:prstGeom>
        </p:spPr>
        <p:txBody>
          <a:bodyPr wrap="square">
            <a:spAutoFit/>
          </a:bodyPr>
          <a:lstStyle/>
          <a:p>
            <a:r>
              <a:rPr lang="en-US" dirty="0">
                <a:latin typeface="Century" panose="02040604050505020304" pitchFamily="18" charset="0"/>
              </a:rPr>
              <a:t>3. At least one experienced official in each sport will be nominated by the</a:t>
            </a:r>
          </a:p>
          <a:p>
            <a:r>
              <a:rPr lang="en-US" dirty="0">
                <a:latin typeface="Century" panose="02040604050505020304" pitchFamily="18" charset="0"/>
              </a:rPr>
              <a:t>    </a:t>
            </a:r>
            <a:r>
              <a:rPr lang="en-US" dirty="0" smtClean="0">
                <a:latin typeface="Century" panose="02040604050505020304" pitchFamily="18" charset="0"/>
              </a:rPr>
              <a:t>Local </a:t>
            </a:r>
            <a:r>
              <a:rPr lang="en-US" dirty="0">
                <a:latin typeface="Century" panose="02040604050505020304" pitchFamily="18" charset="0"/>
              </a:rPr>
              <a:t>Approved Association to the MHSAA to become educated as</a:t>
            </a:r>
          </a:p>
          <a:p>
            <a:r>
              <a:rPr lang="en-US" dirty="0">
                <a:latin typeface="Century" panose="02040604050505020304" pitchFamily="18" charset="0"/>
              </a:rPr>
              <a:t>    </a:t>
            </a:r>
            <a:r>
              <a:rPr lang="en-US" dirty="0" smtClean="0">
                <a:latin typeface="Century" panose="02040604050505020304" pitchFamily="18" charset="0"/>
              </a:rPr>
              <a:t>the </a:t>
            </a:r>
            <a:r>
              <a:rPr lang="en-US" b="1" dirty="0">
                <a:solidFill>
                  <a:srgbClr val="FF0000"/>
                </a:solidFill>
                <a:latin typeface="Century" panose="02040604050505020304" pitchFamily="18" charset="0"/>
              </a:rPr>
              <a:t>TRAINER</a:t>
            </a:r>
            <a:r>
              <a:rPr lang="en-US" dirty="0">
                <a:latin typeface="Century" panose="02040604050505020304" pitchFamily="18" charset="0"/>
              </a:rPr>
              <a:t> of officials in a specific sport.</a:t>
            </a:r>
          </a:p>
          <a:p>
            <a:r>
              <a:rPr lang="en-US" dirty="0" smtClean="0">
                <a:latin typeface="Century" panose="02040604050505020304" pitchFamily="18" charset="0"/>
              </a:rPr>
              <a:t>4</a:t>
            </a:r>
            <a:r>
              <a:rPr lang="en-US" dirty="0">
                <a:latin typeface="Century" panose="02040604050505020304" pitchFamily="18" charset="0"/>
              </a:rPr>
              <a:t>. The MHSAA will finance the in-service for </a:t>
            </a:r>
            <a:r>
              <a:rPr lang="en-US" b="1" dirty="0">
                <a:solidFill>
                  <a:srgbClr val="FF0000"/>
                </a:solidFill>
                <a:latin typeface="Century" panose="02040604050505020304" pitchFamily="18" charset="0"/>
              </a:rPr>
              <a:t>TRAINERS</a:t>
            </a:r>
            <a:r>
              <a:rPr lang="en-US" dirty="0">
                <a:latin typeface="Century" panose="02040604050505020304" pitchFamily="18" charset="0"/>
              </a:rPr>
              <a:t> for the biannual</a:t>
            </a:r>
          </a:p>
          <a:p>
            <a:r>
              <a:rPr lang="en-US" dirty="0">
                <a:latin typeface="Century" panose="02040604050505020304" pitchFamily="18" charset="0"/>
              </a:rPr>
              <a:t>preseason in-service required for a </a:t>
            </a:r>
            <a:r>
              <a:rPr lang="en-US" b="1" dirty="0">
                <a:solidFill>
                  <a:srgbClr val="FF0000"/>
                </a:solidFill>
                <a:latin typeface="Century" panose="02040604050505020304" pitchFamily="18" charset="0"/>
              </a:rPr>
              <a:t>TRAINER</a:t>
            </a:r>
            <a:r>
              <a:rPr lang="en-US" dirty="0">
                <a:latin typeface="Century" panose="02040604050505020304" pitchFamily="18" charset="0"/>
              </a:rPr>
              <a:t> to maintain</a:t>
            </a:r>
          </a:p>
          <a:p>
            <a:r>
              <a:rPr lang="en-US" dirty="0">
                <a:latin typeface="Century" panose="02040604050505020304" pitchFamily="18" charset="0"/>
              </a:rPr>
              <a:t>certification as a </a:t>
            </a:r>
            <a:r>
              <a:rPr lang="en-US" b="1" dirty="0">
                <a:solidFill>
                  <a:srgbClr val="FF0000"/>
                </a:solidFill>
                <a:latin typeface="Century" panose="02040604050505020304" pitchFamily="18" charset="0"/>
              </a:rPr>
              <a:t>TRAINER</a:t>
            </a:r>
            <a:r>
              <a:rPr lang="en-US" dirty="0">
                <a:latin typeface="Century" panose="02040604050505020304" pitchFamily="18" charset="0"/>
              </a:rPr>
              <a:t>. </a:t>
            </a:r>
            <a:endParaRPr lang="en-US" dirty="0" smtClean="0">
              <a:latin typeface="Century" panose="02040604050505020304" pitchFamily="18" charset="0"/>
            </a:endParaRPr>
          </a:p>
          <a:p>
            <a:r>
              <a:rPr lang="en-US" dirty="0" smtClean="0">
                <a:latin typeface="Century" panose="02040604050505020304" pitchFamily="18" charset="0"/>
              </a:rPr>
              <a:t>5</a:t>
            </a:r>
            <a:r>
              <a:rPr lang="en-US" dirty="0">
                <a:latin typeface="Century" panose="02040604050505020304" pitchFamily="18" charset="0"/>
              </a:rPr>
              <a:t>. Bi-annual training opportunities, conducted by an MHSAA Certified</a:t>
            </a:r>
          </a:p>
          <a:p>
            <a:r>
              <a:rPr lang="en-US" b="1" dirty="0">
                <a:solidFill>
                  <a:srgbClr val="FF0000"/>
                </a:solidFill>
                <a:latin typeface="Century" panose="02040604050505020304" pitchFamily="18" charset="0"/>
              </a:rPr>
              <a:t>TRAINER</a:t>
            </a:r>
            <a:r>
              <a:rPr lang="en-US" dirty="0">
                <a:latin typeface="Century" panose="02040604050505020304" pitchFamily="18" charset="0"/>
              </a:rPr>
              <a:t>, must be offered to each member official by an MHSAA</a:t>
            </a:r>
          </a:p>
          <a:p>
            <a:r>
              <a:rPr lang="en-US" dirty="0">
                <a:latin typeface="Century" panose="02040604050505020304" pitchFamily="18" charset="0"/>
              </a:rPr>
              <a:t>Local Approved Association.</a:t>
            </a:r>
          </a:p>
          <a:p>
            <a:r>
              <a:rPr lang="en-US" dirty="0">
                <a:latin typeface="Century" panose="02040604050505020304" pitchFamily="18" charset="0"/>
              </a:rPr>
              <a:t>6. </a:t>
            </a:r>
            <a:r>
              <a:rPr lang="en-US" b="1" dirty="0">
                <a:solidFill>
                  <a:srgbClr val="FF0000"/>
                </a:solidFill>
                <a:latin typeface="Century" panose="02040604050505020304" pitchFamily="18" charset="0"/>
              </a:rPr>
              <a:t>TRAINERS</a:t>
            </a:r>
            <a:r>
              <a:rPr lang="en-US" dirty="0">
                <a:latin typeface="Century" panose="02040604050505020304" pitchFamily="18" charset="0"/>
              </a:rPr>
              <a:t> are required to conduct six hours of “rookie” training</a:t>
            </a:r>
          </a:p>
          <a:p>
            <a:r>
              <a:rPr lang="en-US" dirty="0">
                <a:latin typeface="Century" panose="02040604050505020304" pitchFamily="18" charset="0"/>
              </a:rPr>
              <a:t>annually to prepare novice officials for lower level regular season</a:t>
            </a:r>
          </a:p>
          <a:p>
            <a:r>
              <a:rPr lang="en-US" dirty="0">
                <a:latin typeface="Century" panose="02040604050505020304" pitchFamily="18" charset="0"/>
              </a:rPr>
              <a:t>officiating opportunities.</a:t>
            </a:r>
          </a:p>
          <a:p>
            <a:r>
              <a:rPr lang="en-US" dirty="0">
                <a:latin typeface="Century" panose="02040604050505020304" pitchFamily="18" charset="0"/>
              </a:rPr>
              <a:t>7. </a:t>
            </a:r>
            <a:r>
              <a:rPr lang="en-US" b="1" dirty="0">
                <a:solidFill>
                  <a:srgbClr val="FF0000"/>
                </a:solidFill>
                <a:latin typeface="Century" panose="02040604050505020304" pitchFamily="18" charset="0"/>
              </a:rPr>
              <a:t>TRAINERS</a:t>
            </a:r>
            <a:r>
              <a:rPr lang="en-US" dirty="0">
                <a:latin typeface="Century" panose="02040604050505020304" pitchFamily="18" charset="0"/>
              </a:rPr>
              <a:t> are required to annually conduct a mechanics clinic of at</a:t>
            </a:r>
          </a:p>
          <a:p>
            <a:r>
              <a:rPr lang="en-US" dirty="0">
                <a:latin typeface="Century" panose="02040604050505020304" pitchFamily="18" charset="0"/>
              </a:rPr>
              <a:t>least three hours for all association members, in each sport for which</a:t>
            </a:r>
          </a:p>
          <a:p>
            <a:r>
              <a:rPr lang="en-US" dirty="0">
                <a:latin typeface="Century" panose="02040604050505020304" pitchFamily="18" charset="0"/>
              </a:rPr>
              <a:t>the association provides officials.</a:t>
            </a:r>
          </a:p>
          <a:p>
            <a:endParaRPr lang="en-US" dirty="0">
              <a:latin typeface="Century" panose="02040604050505020304" pitchFamily="18" charset="0"/>
            </a:endParaRPr>
          </a:p>
        </p:txBody>
      </p:sp>
      <p:sp>
        <p:nvSpPr>
          <p:cNvPr id="2" name="Rectangle 1"/>
          <p:cNvSpPr/>
          <p:nvPr/>
        </p:nvSpPr>
        <p:spPr>
          <a:xfrm>
            <a:off x="2209800" y="5486399"/>
            <a:ext cx="5939190" cy="1015663"/>
          </a:xfrm>
          <a:prstGeom prst="rect">
            <a:avLst/>
          </a:prstGeom>
        </p:spPr>
        <p:txBody>
          <a:bodyPr wrap="none">
            <a:spAutoFit/>
          </a:bodyPr>
          <a:lstStyle/>
          <a:p>
            <a:r>
              <a:rPr lang="en-US" sz="6000" b="1" dirty="0" smtClean="0"/>
              <a:t>MHSAA MANDATE</a:t>
            </a:r>
            <a:endParaRPr lang="en-US" sz="6000" b="1" dirty="0"/>
          </a:p>
        </p:txBody>
      </p:sp>
    </p:spTree>
    <p:extLst>
      <p:ext uri="{BB962C8B-B14F-4D97-AF65-F5344CB8AC3E}">
        <p14:creationId xmlns:p14="http://schemas.microsoft.com/office/powerpoint/2010/main" val="2239147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33400"/>
            <a:ext cx="8001000" cy="3970318"/>
          </a:xfrm>
          <a:prstGeom prst="rect">
            <a:avLst/>
          </a:prstGeom>
        </p:spPr>
        <p:txBody>
          <a:bodyPr wrap="square">
            <a:spAutoFit/>
          </a:bodyPr>
          <a:lstStyle/>
          <a:p>
            <a:r>
              <a:rPr lang="en-US" i="1" dirty="0">
                <a:latin typeface="Century" panose="02040604050505020304" pitchFamily="18" charset="0"/>
              </a:rPr>
              <a:t>B. </a:t>
            </a:r>
            <a:r>
              <a:rPr lang="en-US" b="1" i="1" dirty="0">
                <a:solidFill>
                  <a:srgbClr val="FF0000"/>
                </a:solidFill>
                <a:latin typeface="Century" panose="02040604050505020304" pitchFamily="18" charset="0"/>
              </a:rPr>
              <a:t>Trainer</a:t>
            </a:r>
            <a:r>
              <a:rPr lang="en-US" i="1" dirty="0">
                <a:latin typeface="Century" panose="02040604050505020304" pitchFamily="18" charset="0"/>
              </a:rPr>
              <a:t> Program: </a:t>
            </a:r>
            <a:r>
              <a:rPr lang="en-US" b="1" i="1" dirty="0">
                <a:solidFill>
                  <a:srgbClr val="FF0000"/>
                </a:solidFill>
                <a:latin typeface="Century" panose="02040604050505020304" pitchFamily="18" charset="0"/>
              </a:rPr>
              <a:t>Trainers</a:t>
            </a:r>
            <a:r>
              <a:rPr lang="en-US" i="1" dirty="0">
                <a:latin typeface="Century" panose="02040604050505020304" pitchFamily="18" charset="0"/>
              </a:rPr>
              <a:t> are required for Approved Associations</a:t>
            </a:r>
            <a:endParaRPr lang="en-US" dirty="0">
              <a:latin typeface="Century" panose="02040604050505020304" pitchFamily="18" charset="0"/>
            </a:endParaRPr>
          </a:p>
          <a:p>
            <a:r>
              <a:rPr lang="en-US" i="1" dirty="0">
                <a:latin typeface="Century" panose="02040604050505020304" pitchFamily="18" charset="0"/>
              </a:rPr>
              <a:t>which sponsor baseball, basketball, competitive cheer, football, ice</a:t>
            </a:r>
            <a:endParaRPr lang="en-US" dirty="0">
              <a:latin typeface="Century" panose="02040604050505020304" pitchFamily="18" charset="0"/>
            </a:endParaRPr>
          </a:p>
          <a:p>
            <a:r>
              <a:rPr lang="en-US" i="1" dirty="0">
                <a:latin typeface="Century" panose="02040604050505020304" pitchFamily="18" charset="0"/>
              </a:rPr>
              <a:t>hockey, boys lacrosse, girls lacrosse, soccer, softball, swimming &amp;</a:t>
            </a:r>
            <a:endParaRPr lang="en-US" dirty="0">
              <a:latin typeface="Century" panose="02040604050505020304" pitchFamily="18" charset="0"/>
            </a:endParaRPr>
          </a:p>
          <a:p>
            <a:r>
              <a:rPr lang="en-US" i="1" dirty="0">
                <a:latin typeface="Century" panose="02040604050505020304" pitchFamily="18" charset="0"/>
              </a:rPr>
              <a:t>diving, volleyball and wrestling.</a:t>
            </a:r>
            <a:endParaRPr lang="en-US" dirty="0">
              <a:latin typeface="Century" panose="02040604050505020304" pitchFamily="18" charset="0"/>
            </a:endParaRPr>
          </a:p>
          <a:p>
            <a:r>
              <a:rPr lang="en-US" dirty="0" smtClean="0">
                <a:latin typeface="Century" panose="02040604050505020304" pitchFamily="18" charset="0"/>
              </a:rPr>
              <a:t>1</a:t>
            </a:r>
            <a:r>
              <a:rPr lang="en-US" dirty="0">
                <a:latin typeface="Century" panose="02040604050505020304" pitchFamily="18" charset="0"/>
              </a:rPr>
              <a:t>. Individuals selected to earn the title </a:t>
            </a:r>
            <a:r>
              <a:rPr lang="en-US" b="1" dirty="0">
                <a:solidFill>
                  <a:srgbClr val="FF0000"/>
                </a:solidFill>
                <a:latin typeface="Century" panose="02040604050505020304" pitchFamily="18" charset="0"/>
              </a:rPr>
              <a:t>TRAINER</a:t>
            </a:r>
            <a:r>
              <a:rPr lang="en-US" dirty="0">
                <a:latin typeface="Century" panose="02040604050505020304" pitchFamily="18" charset="0"/>
              </a:rPr>
              <a:t> must bi-annually</a:t>
            </a:r>
          </a:p>
          <a:p>
            <a:r>
              <a:rPr lang="en-US" dirty="0" smtClean="0">
                <a:latin typeface="Century" panose="02040604050505020304" pitchFamily="18" charset="0"/>
              </a:rPr>
              <a:t>    qualify </a:t>
            </a:r>
            <a:r>
              <a:rPr lang="en-US" dirty="0">
                <a:latin typeface="Century" panose="02040604050505020304" pitchFamily="18" charset="0"/>
              </a:rPr>
              <a:t>by meeting specific minimum standards.</a:t>
            </a:r>
          </a:p>
          <a:p>
            <a:r>
              <a:rPr lang="en-US" dirty="0">
                <a:latin typeface="Century" panose="02040604050505020304" pitchFamily="18" charset="0"/>
              </a:rPr>
              <a:t>2. A </a:t>
            </a:r>
            <a:r>
              <a:rPr lang="en-US" b="1" dirty="0">
                <a:solidFill>
                  <a:srgbClr val="FF0000"/>
                </a:solidFill>
                <a:latin typeface="Century" panose="02040604050505020304" pitchFamily="18" charset="0"/>
              </a:rPr>
              <a:t>TRAINER</a:t>
            </a:r>
            <a:r>
              <a:rPr lang="en-US" dirty="0" smtClean="0">
                <a:latin typeface="Century" panose="02040604050505020304" pitchFamily="18" charset="0"/>
              </a:rPr>
              <a:t> </a:t>
            </a:r>
            <a:r>
              <a:rPr lang="en-US" dirty="0">
                <a:latin typeface="Century" panose="02040604050505020304" pitchFamily="18" charset="0"/>
              </a:rPr>
              <a:t>should have seven years varsity experience in the sport</a:t>
            </a:r>
          </a:p>
          <a:p>
            <a:r>
              <a:rPr lang="en-US" dirty="0" smtClean="0">
                <a:latin typeface="Century" panose="02040604050505020304" pitchFamily="18" charset="0"/>
              </a:rPr>
              <a:t>    for </a:t>
            </a:r>
            <a:r>
              <a:rPr lang="en-US" dirty="0">
                <a:latin typeface="Century" panose="02040604050505020304" pitchFamily="18" charset="0"/>
              </a:rPr>
              <a:t>which he/she is endorsed by the Local Approved Association.</a:t>
            </a:r>
          </a:p>
          <a:p>
            <a:r>
              <a:rPr lang="en-US" dirty="0">
                <a:latin typeface="Century" panose="02040604050505020304" pitchFamily="18" charset="0"/>
              </a:rPr>
              <a:t>3. A </a:t>
            </a:r>
            <a:r>
              <a:rPr lang="en-US" b="1" dirty="0">
                <a:solidFill>
                  <a:srgbClr val="FF0000"/>
                </a:solidFill>
                <a:latin typeface="Century" panose="02040604050505020304" pitchFamily="18" charset="0"/>
              </a:rPr>
              <a:t>TRAINER</a:t>
            </a:r>
            <a:r>
              <a:rPr lang="en-US" dirty="0" smtClean="0">
                <a:latin typeface="Century" panose="02040604050505020304" pitchFamily="18" charset="0"/>
              </a:rPr>
              <a:t> </a:t>
            </a:r>
            <a:r>
              <a:rPr lang="en-US" dirty="0">
                <a:latin typeface="Century" panose="02040604050505020304" pitchFamily="18" charset="0"/>
              </a:rPr>
              <a:t>shall have demonstrated communication skills which</a:t>
            </a:r>
          </a:p>
          <a:p>
            <a:r>
              <a:rPr lang="en-US" dirty="0" smtClean="0">
                <a:latin typeface="Century" panose="02040604050505020304" pitchFamily="18" charset="0"/>
              </a:rPr>
              <a:t>    identifies </a:t>
            </a:r>
            <a:r>
              <a:rPr lang="en-US" dirty="0">
                <a:latin typeface="Century" panose="02040604050505020304" pitchFamily="18" charset="0"/>
              </a:rPr>
              <a:t>him/her as an empathetic teacher and sensitive mentor.</a:t>
            </a:r>
          </a:p>
          <a:p>
            <a:r>
              <a:rPr lang="en-US" dirty="0">
                <a:latin typeface="Century" panose="02040604050505020304" pitchFamily="18" charset="0"/>
              </a:rPr>
              <a:t>4. A </a:t>
            </a:r>
            <a:r>
              <a:rPr lang="en-US" b="1" dirty="0">
                <a:solidFill>
                  <a:srgbClr val="FF0000"/>
                </a:solidFill>
                <a:latin typeface="Century" panose="02040604050505020304" pitchFamily="18" charset="0"/>
              </a:rPr>
              <a:t>TRAINER</a:t>
            </a:r>
            <a:r>
              <a:rPr lang="en-US" dirty="0" smtClean="0">
                <a:latin typeface="Century" panose="02040604050505020304" pitchFamily="18" charset="0"/>
              </a:rPr>
              <a:t> </a:t>
            </a:r>
            <a:r>
              <a:rPr lang="en-US" dirty="0">
                <a:latin typeface="Century" panose="02040604050505020304" pitchFamily="18" charset="0"/>
              </a:rPr>
              <a:t>must be endorsed and appointed by the Local Approved</a:t>
            </a:r>
          </a:p>
          <a:p>
            <a:r>
              <a:rPr lang="en-US" dirty="0" smtClean="0">
                <a:latin typeface="Century" panose="02040604050505020304" pitchFamily="18" charset="0"/>
              </a:rPr>
              <a:t>    Association </a:t>
            </a:r>
            <a:r>
              <a:rPr lang="en-US" dirty="0">
                <a:latin typeface="Century" panose="02040604050505020304" pitchFamily="18" charset="0"/>
              </a:rPr>
              <a:t>of which the official is a member. A league or conference</a:t>
            </a:r>
          </a:p>
          <a:p>
            <a:r>
              <a:rPr lang="en-US" dirty="0" smtClean="0">
                <a:latin typeface="Century" panose="02040604050505020304" pitchFamily="18" charset="0"/>
              </a:rPr>
              <a:t>    may </a:t>
            </a:r>
            <a:r>
              <a:rPr lang="en-US" dirty="0">
                <a:latin typeface="Century" panose="02040604050505020304" pitchFamily="18" charset="0"/>
              </a:rPr>
              <a:t>request appointment of </a:t>
            </a:r>
            <a:r>
              <a:rPr lang="en-US" b="1" dirty="0">
                <a:solidFill>
                  <a:srgbClr val="FF0000"/>
                </a:solidFill>
                <a:latin typeface="Century" panose="02040604050505020304" pitchFamily="18" charset="0"/>
              </a:rPr>
              <a:t>TRAINERS </a:t>
            </a:r>
            <a:r>
              <a:rPr lang="en-US" dirty="0">
                <a:latin typeface="Century" panose="02040604050505020304" pitchFamily="18" charset="0"/>
              </a:rPr>
              <a:t>through a Local Approved</a:t>
            </a:r>
          </a:p>
          <a:p>
            <a:r>
              <a:rPr lang="en-US" dirty="0" smtClean="0">
                <a:latin typeface="Century" panose="02040604050505020304" pitchFamily="18" charset="0"/>
              </a:rPr>
              <a:t>    Association.</a:t>
            </a:r>
            <a:endParaRPr lang="en-US" dirty="0">
              <a:latin typeface="Century" panose="02040604050505020304" pitchFamily="18" charset="0"/>
            </a:endParaRPr>
          </a:p>
        </p:txBody>
      </p:sp>
      <p:sp>
        <p:nvSpPr>
          <p:cNvPr id="4" name="Rectangle 3"/>
          <p:cNvSpPr/>
          <p:nvPr/>
        </p:nvSpPr>
        <p:spPr>
          <a:xfrm>
            <a:off x="2209800" y="5486399"/>
            <a:ext cx="5939190" cy="1015663"/>
          </a:xfrm>
          <a:prstGeom prst="rect">
            <a:avLst/>
          </a:prstGeom>
        </p:spPr>
        <p:txBody>
          <a:bodyPr wrap="none">
            <a:spAutoFit/>
          </a:bodyPr>
          <a:lstStyle/>
          <a:p>
            <a:r>
              <a:rPr lang="en-US" sz="6000" b="1" dirty="0" smtClean="0"/>
              <a:t>MHSAA MANDATE</a:t>
            </a:r>
            <a:endParaRPr lang="en-US" sz="6000" b="1" dirty="0"/>
          </a:p>
        </p:txBody>
      </p:sp>
    </p:spTree>
    <p:extLst>
      <p:ext uri="{BB962C8B-B14F-4D97-AF65-F5344CB8AC3E}">
        <p14:creationId xmlns:p14="http://schemas.microsoft.com/office/powerpoint/2010/main" val="4190286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474345"/>
            <a:ext cx="8153400" cy="4247317"/>
          </a:xfrm>
          <a:prstGeom prst="rect">
            <a:avLst/>
          </a:prstGeom>
        </p:spPr>
        <p:txBody>
          <a:bodyPr wrap="square">
            <a:spAutoFit/>
          </a:bodyPr>
          <a:lstStyle/>
          <a:p>
            <a:r>
              <a:rPr lang="en-US" dirty="0">
                <a:latin typeface="Century" panose="02040604050505020304" pitchFamily="18" charset="0"/>
              </a:rPr>
              <a:t>5. A </a:t>
            </a:r>
            <a:r>
              <a:rPr lang="en-US" b="1" dirty="0">
                <a:solidFill>
                  <a:srgbClr val="FF0000"/>
                </a:solidFill>
                <a:latin typeface="Century" panose="02040604050505020304" pitchFamily="18" charset="0"/>
              </a:rPr>
              <a:t>TRAINER</a:t>
            </a:r>
            <a:r>
              <a:rPr lang="en-US" dirty="0">
                <a:latin typeface="Century" panose="02040604050505020304" pitchFamily="18" charset="0"/>
              </a:rPr>
              <a:t> must be committed to the sport. Working with other</a:t>
            </a:r>
          </a:p>
          <a:p>
            <a:r>
              <a:rPr lang="en-US" b="1" dirty="0">
                <a:solidFill>
                  <a:srgbClr val="FF0000"/>
                </a:solidFill>
                <a:latin typeface="Century" panose="02040604050505020304" pitchFamily="18" charset="0"/>
              </a:rPr>
              <a:t>    TRAINERS</a:t>
            </a:r>
            <a:r>
              <a:rPr lang="en-US" dirty="0">
                <a:latin typeface="Century" panose="02040604050505020304" pitchFamily="18" charset="0"/>
              </a:rPr>
              <a:t>, supporting the MHSAA training philosophy and</a:t>
            </a:r>
          </a:p>
          <a:p>
            <a:r>
              <a:rPr lang="en-US" dirty="0">
                <a:latin typeface="Century" panose="02040604050505020304" pitchFamily="18" charset="0"/>
              </a:rPr>
              <a:t>    dedication to study and teaching development are indications of</a:t>
            </a:r>
          </a:p>
          <a:p>
            <a:r>
              <a:rPr lang="en-US" dirty="0">
                <a:latin typeface="Century" panose="02040604050505020304" pitchFamily="18" charset="0"/>
              </a:rPr>
              <a:t>    commitment.</a:t>
            </a:r>
          </a:p>
          <a:p>
            <a:r>
              <a:rPr lang="en-US" dirty="0" smtClean="0">
                <a:latin typeface="Century" panose="02040604050505020304" pitchFamily="18" charset="0"/>
              </a:rPr>
              <a:t>6</a:t>
            </a:r>
            <a:r>
              <a:rPr lang="en-US" dirty="0">
                <a:latin typeface="Century" panose="02040604050505020304" pitchFamily="18" charset="0"/>
              </a:rPr>
              <a:t>. A </a:t>
            </a:r>
            <a:r>
              <a:rPr lang="en-US" b="1" dirty="0">
                <a:solidFill>
                  <a:srgbClr val="FF0000"/>
                </a:solidFill>
                <a:latin typeface="Century" panose="02040604050505020304" pitchFamily="18" charset="0"/>
              </a:rPr>
              <a:t>TRAINER</a:t>
            </a:r>
            <a:r>
              <a:rPr lang="en-US" dirty="0" smtClean="0">
                <a:latin typeface="Century" panose="02040604050505020304" pitchFamily="18" charset="0"/>
              </a:rPr>
              <a:t> </a:t>
            </a:r>
            <a:r>
              <a:rPr lang="en-US" dirty="0">
                <a:latin typeface="Century" panose="02040604050505020304" pitchFamily="18" charset="0"/>
              </a:rPr>
              <a:t>shall be an active member, in good standing, of a Local</a:t>
            </a:r>
          </a:p>
          <a:p>
            <a:r>
              <a:rPr lang="en-US" dirty="0" smtClean="0">
                <a:latin typeface="Century" panose="02040604050505020304" pitchFamily="18" charset="0"/>
              </a:rPr>
              <a:t>    Approved </a:t>
            </a:r>
            <a:r>
              <a:rPr lang="en-US" dirty="0">
                <a:latin typeface="Century" panose="02040604050505020304" pitchFamily="18" charset="0"/>
              </a:rPr>
              <a:t>Association.</a:t>
            </a:r>
          </a:p>
          <a:p>
            <a:r>
              <a:rPr lang="en-US" dirty="0">
                <a:latin typeface="Century" panose="02040604050505020304" pitchFamily="18" charset="0"/>
              </a:rPr>
              <a:t>7. A </a:t>
            </a:r>
            <a:r>
              <a:rPr lang="en-US" b="1" dirty="0">
                <a:solidFill>
                  <a:srgbClr val="FF0000"/>
                </a:solidFill>
                <a:latin typeface="Century" panose="02040604050505020304" pitchFamily="18" charset="0"/>
              </a:rPr>
              <a:t>TRAINER</a:t>
            </a:r>
            <a:r>
              <a:rPr lang="en-US" dirty="0" smtClean="0">
                <a:latin typeface="Century" panose="02040604050505020304" pitchFamily="18" charset="0"/>
              </a:rPr>
              <a:t> </a:t>
            </a:r>
            <a:r>
              <a:rPr lang="en-US" dirty="0">
                <a:latin typeface="Century" panose="02040604050505020304" pitchFamily="18" charset="0"/>
              </a:rPr>
              <a:t>shall be currently registered and attend a current</a:t>
            </a:r>
          </a:p>
          <a:p>
            <a:r>
              <a:rPr lang="en-US" dirty="0" smtClean="0">
                <a:latin typeface="Century" panose="02040604050505020304" pitchFamily="18" charset="0"/>
              </a:rPr>
              <a:t>    MHSAA </a:t>
            </a:r>
            <a:r>
              <a:rPr lang="en-US" dirty="0">
                <a:latin typeface="Century" panose="02040604050505020304" pitchFamily="18" charset="0"/>
              </a:rPr>
              <a:t>rules meeting in the sport for which he/she is a trainer.</a:t>
            </a:r>
          </a:p>
          <a:p>
            <a:r>
              <a:rPr lang="en-US" dirty="0">
                <a:latin typeface="Century" panose="02040604050505020304" pitchFamily="18" charset="0"/>
              </a:rPr>
              <a:t>8. A </a:t>
            </a:r>
            <a:r>
              <a:rPr lang="en-US" b="1" dirty="0">
                <a:solidFill>
                  <a:srgbClr val="FF0000"/>
                </a:solidFill>
                <a:latin typeface="Century" panose="02040604050505020304" pitchFamily="18" charset="0"/>
              </a:rPr>
              <a:t>TRAINER</a:t>
            </a:r>
            <a:r>
              <a:rPr lang="en-US" dirty="0" smtClean="0">
                <a:latin typeface="Century" panose="02040604050505020304" pitchFamily="18" charset="0"/>
              </a:rPr>
              <a:t> </a:t>
            </a:r>
            <a:r>
              <a:rPr lang="en-US" dirty="0">
                <a:latin typeface="Century" panose="02040604050505020304" pitchFamily="18" charset="0"/>
              </a:rPr>
              <a:t>will undergo training in the initial year, prior to</a:t>
            </a:r>
          </a:p>
          <a:p>
            <a:r>
              <a:rPr lang="en-US" dirty="0" smtClean="0">
                <a:latin typeface="Century" panose="02040604050505020304" pitchFamily="18" charset="0"/>
              </a:rPr>
              <a:t>    conducting </a:t>
            </a:r>
            <a:r>
              <a:rPr lang="en-US" dirty="0">
                <a:latin typeface="Century" panose="02040604050505020304" pitchFamily="18" charset="0"/>
              </a:rPr>
              <a:t>training classes and prior to the sport season beginning.</a:t>
            </a:r>
          </a:p>
          <a:p>
            <a:r>
              <a:rPr lang="en-US" dirty="0">
                <a:latin typeface="Century" panose="02040604050505020304" pitchFamily="18" charset="0"/>
              </a:rPr>
              <a:t>9. A </a:t>
            </a:r>
            <a:r>
              <a:rPr lang="en-US" b="1" dirty="0">
                <a:solidFill>
                  <a:srgbClr val="FF0000"/>
                </a:solidFill>
                <a:latin typeface="Century" panose="02040604050505020304" pitchFamily="18" charset="0"/>
              </a:rPr>
              <a:t>TRAINER</a:t>
            </a:r>
            <a:r>
              <a:rPr lang="en-US" dirty="0" smtClean="0">
                <a:latin typeface="Century" panose="02040604050505020304" pitchFamily="18" charset="0"/>
              </a:rPr>
              <a:t> </a:t>
            </a:r>
            <a:r>
              <a:rPr lang="en-US" dirty="0">
                <a:latin typeface="Century" panose="02040604050505020304" pitchFamily="18" charset="0"/>
              </a:rPr>
              <a:t>will participate in continuing in-service training provided</a:t>
            </a:r>
          </a:p>
          <a:p>
            <a:r>
              <a:rPr lang="en-US" dirty="0" smtClean="0">
                <a:latin typeface="Century" panose="02040604050505020304" pitchFamily="18" charset="0"/>
              </a:rPr>
              <a:t>    by </a:t>
            </a:r>
            <a:r>
              <a:rPr lang="en-US" dirty="0">
                <a:latin typeface="Century" panose="02040604050505020304" pitchFamily="18" charset="0"/>
              </a:rPr>
              <a:t>the MHSAA every other year to maintain training certification.</a:t>
            </a:r>
          </a:p>
          <a:p>
            <a:r>
              <a:rPr lang="en-US" dirty="0" smtClean="0">
                <a:latin typeface="Century" panose="02040604050505020304" pitchFamily="18" charset="0"/>
              </a:rPr>
              <a:t>10. </a:t>
            </a:r>
            <a:r>
              <a:rPr lang="en-US" b="1" dirty="0" smtClean="0">
                <a:solidFill>
                  <a:srgbClr val="FF0000"/>
                </a:solidFill>
                <a:latin typeface="Century" panose="02040604050505020304" pitchFamily="18" charset="0"/>
              </a:rPr>
              <a:t>TRAINERS</a:t>
            </a:r>
            <a:r>
              <a:rPr lang="en-US" dirty="0" smtClean="0">
                <a:latin typeface="Century" panose="02040604050505020304" pitchFamily="18" charset="0"/>
              </a:rPr>
              <a:t> </a:t>
            </a:r>
            <a:r>
              <a:rPr lang="en-US" dirty="0">
                <a:latin typeface="Century" panose="02040604050505020304" pitchFamily="18" charset="0"/>
              </a:rPr>
              <a:t>will accept that their </a:t>
            </a:r>
            <a:r>
              <a:rPr lang="en-US" b="1" dirty="0">
                <a:solidFill>
                  <a:srgbClr val="FF0000"/>
                </a:solidFill>
                <a:latin typeface="Century" panose="02040604050505020304" pitchFamily="18" charset="0"/>
              </a:rPr>
              <a:t>TRAINER</a:t>
            </a:r>
            <a:r>
              <a:rPr lang="en-US" dirty="0" smtClean="0">
                <a:latin typeface="Century" panose="02040604050505020304" pitchFamily="18" charset="0"/>
              </a:rPr>
              <a:t> </a:t>
            </a:r>
            <a:r>
              <a:rPr lang="en-US" dirty="0">
                <a:latin typeface="Century" panose="02040604050505020304" pitchFamily="18" charset="0"/>
              </a:rPr>
              <a:t>candidacy status is</a:t>
            </a:r>
          </a:p>
          <a:p>
            <a:r>
              <a:rPr lang="en-US" dirty="0" smtClean="0">
                <a:latin typeface="Century" panose="02040604050505020304" pitchFamily="18" charset="0"/>
              </a:rPr>
              <a:t>      subject </a:t>
            </a:r>
            <a:r>
              <a:rPr lang="en-US" dirty="0">
                <a:latin typeface="Century" panose="02040604050505020304" pitchFamily="18" charset="0"/>
              </a:rPr>
              <a:t>to review by the MHSAA and may be denied or revoked if it is</a:t>
            </a:r>
          </a:p>
          <a:p>
            <a:r>
              <a:rPr lang="en-US" dirty="0" smtClean="0">
                <a:latin typeface="Century" panose="02040604050505020304" pitchFamily="18" charset="0"/>
              </a:rPr>
              <a:t>      determined </a:t>
            </a:r>
            <a:r>
              <a:rPr lang="en-US" dirty="0">
                <a:latin typeface="Century" panose="02040604050505020304" pitchFamily="18" charset="0"/>
              </a:rPr>
              <a:t>to be in the best interest of the MHSAA.</a:t>
            </a:r>
          </a:p>
        </p:txBody>
      </p:sp>
      <p:sp>
        <p:nvSpPr>
          <p:cNvPr id="4" name="Rectangle 3"/>
          <p:cNvSpPr/>
          <p:nvPr/>
        </p:nvSpPr>
        <p:spPr>
          <a:xfrm>
            <a:off x="2209800" y="5486399"/>
            <a:ext cx="5939190" cy="1015663"/>
          </a:xfrm>
          <a:prstGeom prst="rect">
            <a:avLst/>
          </a:prstGeom>
        </p:spPr>
        <p:txBody>
          <a:bodyPr wrap="none">
            <a:spAutoFit/>
          </a:bodyPr>
          <a:lstStyle/>
          <a:p>
            <a:r>
              <a:rPr lang="en-US" sz="6000" b="1" dirty="0" smtClean="0"/>
              <a:t>MHSAA MANDATE</a:t>
            </a:r>
            <a:endParaRPr lang="en-US" sz="6000" b="1" dirty="0"/>
          </a:p>
        </p:txBody>
      </p:sp>
    </p:spTree>
    <p:extLst>
      <p:ext uri="{BB962C8B-B14F-4D97-AF65-F5344CB8AC3E}">
        <p14:creationId xmlns:p14="http://schemas.microsoft.com/office/powerpoint/2010/main" val="4180228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3202" y="152400"/>
            <a:ext cx="5948360" cy="4770537"/>
          </a:xfrm>
          <a:prstGeom prst="rect">
            <a:avLst/>
          </a:prstGeom>
          <a:solidFill>
            <a:srgbClr val="FFFF00"/>
          </a:solidFill>
        </p:spPr>
        <p:txBody>
          <a:bodyPr wrap="none" rtlCol="0">
            <a:spAutoFit/>
          </a:bodyPr>
          <a:lstStyle/>
          <a:p>
            <a:r>
              <a:rPr lang="en-US" sz="1600" b="1" dirty="0" smtClean="0"/>
              <a:t>No training</a:t>
            </a:r>
          </a:p>
          <a:p>
            <a:endParaRPr lang="en-US" sz="1600" b="1" dirty="0" smtClean="0"/>
          </a:p>
          <a:p>
            <a:r>
              <a:rPr lang="en-US" sz="1600" b="1" dirty="0" smtClean="0"/>
              <a:t>Little training</a:t>
            </a:r>
          </a:p>
          <a:p>
            <a:endParaRPr lang="en-US" sz="1600" b="1" dirty="0" smtClean="0"/>
          </a:p>
          <a:p>
            <a:r>
              <a:rPr lang="en-US" sz="1600" b="1" dirty="0" smtClean="0"/>
              <a:t>Trainer only a figurehead</a:t>
            </a:r>
          </a:p>
          <a:p>
            <a:endParaRPr lang="en-US" sz="1600" b="1" dirty="0" smtClean="0"/>
          </a:p>
          <a:p>
            <a:r>
              <a:rPr lang="en-US" sz="1600" b="1" dirty="0" smtClean="0"/>
              <a:t>Association can’t say no to a volunteer, so . . .</a:t>
            </a:r>
          </a:p>
          <a:p>
            <a:endParaRPr lang="en-US" sz="1600" b="1" dirty="0" smtClean="0"/>
          </a:p>
          <a:p>
            <a:r>
              <a:rPr lang="en-US" sz="1600" b="1" dirty="0" smtClean="0"/>
              <a:t>Trainer riddled with unapproved and bad habits</a:t>
            </a:r>
          </a:p>
          <a:p>
            <a:endParaRPr lang="en-US" sz="1600" b="1" dirty="0" smtClean="0"/>
          </a:p>
          <a:p>
            <a:r>
              <a:rPr lang="en-US" sz="1600" b="1" dirty="0" smtClean="0"/>
              <a:t>Training:  rule sermons;; no interactivity</a:t>
            </a:r>
            <a:r>
              <a:rPr lang="en-US" sz="1600" b="1" dirty="0"/>
              <a:t> </a:t>
            </a:r>
            <a:r>
              <a:rPr lang="en-US" sz="1600" b="1" dirty="0" smtClean="0"/>
              <a:t>or on-court elements</a:t>
            </a:r>
          </a:p>
          <a:p>
            <a:endParaRPr lang="en-US" sz="1600" b="1" dirty="0" smtClean="0"/>
          </a:p>
          <a:p>
            <a:r>
              <a:rPr lang="en-US" sz="1600" b="1" dirty="0" smtClean="0"/>
              <a:t>Training scrimmages offer no without feedback (cover games)</a:t>
            </a:r>
          </a:p>
          <a:p>
            <a:endParaRPr lang="en-US" sz="1600" b="1" dirty="0" smtClean="0"/>
          </a:p>
          <a:p>
            <a:r>
              <a:rPr lang="en-US" sz="1600" b="1" dirty="0" smtClean="0"/>
              <a:t>Trainers interested only in their own schedules</a:t>
            </a:r>
          </a:p>
          <a:p>
            <a:endParaRPr lang="en-US" sz="1600" b="1" dirty="0" smtClean="0"/>
          </a:p>
          <a:p>
            <a:r>
              <a:rPr lang="en-US" sz="1600" b="1" dirty="0" smtClean="0"/>
              <a:t>Rules meetings too far to attend</a:t>
            </a:r>
          </a:p>
          <a:p>
            <a:endParaRPr lang="en-US" sz="1600" b="1" dirty="0"/>
          </a:p>
          <a:p>
            <a:r>
              <a:rPr lang="en-US" sz="1600" b="1" dirty="0"/>
              <a:t>Trainer knowledgeable and passionate but not an effective </a:t>
            </a:r>
            <a:r>
              <a:rPr lang="en-US" sz="1600" b="1" dirty="0" smtClean="0"/>
              <a:t>teacher</a:t>
            </a:r>
            <a:endParaRPr lang="en-US" sz="1600" b="1" dirty="0"/>
          </a:p>
        </p:txBody>
      </p:sp>
      <p:sp>
        <p:nvSpPr>
          <p:cNvPr id="3" name="TextBox 2"/>
          <p:cNvSpPr txBox="1"/>
          <p:nvPr/>
        </p:nvSpPr>
        <p:spPr>
          <a:xfrm>
            <a:off x="1564802" y="5486400"/>
            <a:ext cx="7123873" cy="923330"/>
          </a:xfrm>
          <a:prstGeom prst="rect">
            <a:avLst/>
          </a:prstGeom>
          <a:noFill/>
        </p:spPr>
        <p:txBody>
          <a:bodyPr wrap="none" rtlCol="0">
            <a:spAutoFit/>
          </a:bodyPr>
          <a:lstStyle/>
          <a:p>
            <a:r>
              <a:rPr lang="en-US" sz="5400" b="1" dirty="0" smtClean="0"/>
              <a:t>Symptoms of a Problem</a:t>
            </a:r>
            <a:endParaRPr lang="en-US" sz="5400" b="1" dirty="0"/>
          </a:p>
        </p:txBody>
      </p:sp>
    </p:spTree>
    <p:extLst>
      <p:ext uri="{BB962C8B-B14F-4D97-AF65-F5344CB8AC3E}">
        <p14:creationId xmlns:p14="http://schemas.microsoft.com/office/powerpoint/2010/main" val="222404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76285"/>
            <a:ext cx="8763000" cy="3539430"/>
          </a:xfrm>
          <a:prstGeom prst="rect">
            <a:avLst/>
          </a:prstGeom>
          <a:noFill/>
        </p:spPr>
        <p:txBody>
          <a:bodyPr wrap="square" rtlCol="0">
            <a:spAutoFit/>
          </a:bodyPr>
          <a:lstStyle/>
          <a:p>
            <a:endParaRPr lang="en-US" sz="3200" dirty="0" smtClean="0"/>
          </a:p>
          <a:p>
            <a:r>
              <a:rPr lang="en-US" sz="4800" dirty="0" smtClean="0"/>
              <a:t>One or Two Word Response</a:t>
            </a:r>
          </a:p>
          <a:p>
            <a:r>
              <a:rPr lang="en-US" sz="4800" dirty="0" smtClean="0"/>
              <a:t>Written on Card</a:t>
            </a:r>
          </a:p>
          <a:p>
            <a:r>
              <a:rPr lang="en-US" sz="4800" dirty="0" smtClean="0"/>
              <a:t>33 Seconds</a:t>
            </a:r>
          </a:p>
          <a:p>
            <a:r>
              <a:rPr lang="en-US" sz="4800" dirty="0" smtClean="0"/>
              <a:t>Hand In When Done        </a:t>
            </a:r>
          </a:p>
        </p:txBody>
      </p:sp>
      <p:sp>
        <p:nvSpPr>
          <p:cNvPr id="3" name="TextBox 2"/>
          <p:cNvSpPr txBox="1"/>
          <p:nvPr/>
        </p:nvSpPr>
        <p:spPr>
          <a:xfrm>
            <a:off x="1371600" y="5334000"/>
            <a:ext cx="7556877" cy="1200329"/>
          </a:xfrm>
          <a:prstGeom prst="rect">
            <a:avLst/>
          </a:prstGeom>
          <a:noFill/>
        </p:spPr>
        <p:txBody>
          <a:bodyPr wrap="none" rtlCol="0">
            <a:spAutoFit/>
          </a:bodyPr>
          <a:lstStyle/>
          <a:p>
            <a:r>
              <a:rPr lang="en-US" sz="7200" b="1" dirty="0" smtClean="0"/>
              <a:t>SURVEY QUESTION</a:t>
            </a:r>
            <a:endParaRPr lang="en-US" sz="7200" b="1" dirty="0"/>
          </a:p>
        </p:txBody>
      </p:sp>
    </p:spTree>
    <p:extLst>
      <p:ext uri="{BB962C8B-B14F-4D97-AF65-F5344CB8AC3E}">
        <p14:creationId xmlns:p14="http://schemas.microsoft.com/office/powerpoint/2010/main" val="167114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701" y="152400"/>
            <a:ext cx="5775299" cy="4770537"/>
          </a:xfrm>
          <a:prstGeom prst="rect">
            <a:avLst/>
          </a:prstGeom>
          <a:solidFill>
            <a:srgbClr val="FFFF00"/>
          </a:solidFill>
        </p:spPr>
        <p:txBody>
          <a:bodyPr wrap="none" rtlCol="0">
            <a:spAutoFit/>
          </a:bodyPr>
          <a:lstStyle/>
          <a:p>
            <a:r>
              <a:rPr lang="en-US" sz="1600" b="1" dirty="0" smtClean="0"/>
              <a:t>“</a:t>
            </a:r>
            <a:r>
              <a:rPr lang="en-US" sz="1600" b="1" dirty="0"/>
              <a:t>Why raise the bar?  We’re just right the way it is now.”</a:t>
            </a:r>
          </a:p>
          <a:p>
            <a:endParaRPr lang="en-US" sz="1600" b="1" dirty="0" smtClean="0"/>
          </a:p>
          <a:p>
            <a:r>
              <a:rPr lang="en-US" sz="1600" b="1" dirty="0" smtClean="0"/>
              <a:t>Assigners </a:t>
            </a:r>
            <a:r>
              <a:rPr lang="en-US" sz="1600" b="1" dirty="0"/>
              <a:t>assigning officials not members of a LAA</a:t>
            </a:r>
          </a:p>
          <a:p>
            <a:endParaRPr lang="en-US" sz="1600" b="1" dirty="0" smtClean="0"/>
          </a:p>
          <a:p>
            <a:r>
              <a:rPr lang="en-US" sz="1600" b="1" dirty="0" smtClean="0"/>
              <a:t>LAA </a:t>
            </a:r>
            <a:r>
              <a:rPr lang="en-US" sz="1600" b="1" dirty="0"/>
              <a:t>leaders in it for their own power or benefit</a:t>
            </a:r>
          </a:p>
          <a:p>
            <a:endParaRPr lang="en-US" sz="1600" b="1" dirty="0" smtClean="0"/>
          </a:p>
          <a:p>
            <a:r>
              <a:rPr lang="en-US" sz="1600" b="1" dirty="0" smtClean="0"/>
              <a:t>Trainer </a:t>
            </a:r>
            <a:r>
              <a:rPr lang="en-US" sz="1600" b="1" dirty="0"/>
              <a:t>anointed only because s/he does college</a:t>
            </a:r>
          </a:p>
          <a:p>
            <a:endParaRPr lang="en-US" sz="1600" b="1" dirty="0" smtClean="0"/>
          </a:p>
          <a:p>
            <a:r>
              <a:rPr lang="en-US" sz="1600" b="1" dirty="0" smtClean="0"/>
              <a:t>Perceived illegitimate </a:t>
            </a:r>
            <a:r>
              <a:rPr lang="en-US" sz="1600" b="1" dirty="0"/>
              <a:t>post-season assignments</a:t>
            </a:r>
          </a:p>
          <a:p>
            <a:endParaRPr lang="en-US" sz="1600" b="1" dirty="0" smtClean="0"/>
          </a:p>
          <a:p>
            <a:r>
              <a:rPr lang="en-US" sz="1600" b="1" dirty="0" smtClean="0"/>
              <a:t>General </a:t>
            </a:r>
            <a:r>
              <a:rPr lang="en-US" sz="1600" b="1" dirty="0"/>
              <a:t>meeting </a:t>
            </a:r>
            <a:r>
              <a:rPr lang="en-US" sz="1600" b="1" dirty="0" smtClean="0"/>
              <a:t>agenda  -never a report from the trainer </a:t>
            </a:r>
          </a:p>
          <a:p>
            <a:endParaRPr lang="en-US" sz="1600" b="1" dirty="0" smtClean="0"/>
          </a:p>
          <a:p>
            <a:r>
              <a:rPr lang="en-US" sz="1600" b="1" dirty="0" smtClean="0"/>
              <a:t>Trainer </a:t>
            </a:r>
            <a:r>
              <a:rPr lang="en-US" sz="1600" b="1" dirty="0"/>
              <a:t>is an honorary office given for years of service</a:t>
            </a:r>
          </a:p>
          <a:p>
            <a:endParaRPr lang="en-US" sz="1600" b="1" dirty="0" smtClean="0"/>
          </a:p>
          <a:p>
            <a:r>
              <a:rPr lang="en-US" sz="1600" b="1" dirty="0" smtClean="0"/>
              <a:t>Training meetings are all war stories; new officials made fun of</a:t>
            </a:r>
          </a:p>
          <a:p>
            <a:endParaRPr lang="en-US" sz="1600" b="1" dirty="0" smtClean="0"/>
          </a:p>
          <a:p>
            <a:r>
              <a:rPr lang="en-US" sz="1600" b="1" dirty="0" smtClean="0"/>
              <a:t>Trainer:  “Who cares?  I’ve already got the games I want anyway.”</a:t>
            </a:r>
          </a:p>
          <a:p>
            <a:endParaRPr lang="en-US" sz="1600" b="1" dirty="0" smtClean="0"/>
          </a:p>
          <a:p>
            <a:r>
              <a:rPr lang="en-US" sz="1600" b="1" dirty="0" smtClean="0"/>
              <a:t>Nobody’s going to benefit from it anyway, so why offer training?</a:t>
            </a:r>
          </a:p>
        </p:txBody>
      </p:sp>
      <p:sp>
        <p:nvSpPr>
          <p:cNvPr id="6" name="TextBox 5"/>
          <p:cNvSpPr txBox="1"/>
          <p:nvPr/>
        </p:nvSpPr>
        <p:spPr>
          <a:xfrm>
            <a:off x="1564802" y="5486400"/>
            <a:ext cx="7123873" cy="923330"/>
          </a:xfrm>
          <a:prstGeom prst="rect">
            <a:avLst/>
          </a:prstGeom>
          <a:noFill/>
        </p:spPr>
        <p:txBody>
          <a:bodyPr wrap="none" rtlCol="0">
            <a:spAutoFit/>
          </a:bodyPr>
          <a:lstStyle/>
          <a:p>
            <a:r>
              <a:rPr lang="en-US" sz="5400" b="1" dirty="0" smtClean="0"/>
              <a:t>Symptoms of a Problem</a:t>
            </a:r>
            <a:endParaRPr lang="en-US" sz="5400" b="1" dirty="0"/>
          </a:p>
        </p:txBody>
      </p:sp>
    </p:spTree>
    <p:extLst>
      <p:ext uri="{BB962C8B-B14F-4D97-AF65-F5344CB8AC3E}">
        <p14:creationId xmlns:p14="http://schemas.microsoft.com/office/powerpoint/2010/main" val="1313784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5656" y="5235483"/>
            <a:ext cx="7051930" cy="1446550"/>
          </a:xfrm>
          <a:prstGeom prst="rect">
            <a:avLst/>
          </a:prstGeom>
          <a:noFill/>
        </p:spPr>
        <p:txBody>
          <a:bodyPr wrap="none" rtlCol="0">
            <a:spAutoFit/>
          </a:bodyPr>
          <a:lstStyle/>
          <a:p>
            <a:r>
              <a:rPr lang="en-US" sz="4400" b="1" dirty="0" smtClean="0"/>
              <a:t>BARRIERS and HINDRANCES</a:t>
            </a:r>
          </a:p>
          <a:p>
            <a:pPr algn="ctr"/>
            <a:r>
              <a:rPr lang="en-US" sz="4400" b="1" dirty="0" smtClean="0"/>
              <a:t>to “THE MAIN THING”</a:t>
            </a:r>
            <a:endParaRPr lang="en-US" sz="4400" b="1" dirty="0"/>
          </a:p>
        </p:txBody>
      </p:sp>
      <p:sp>
        <p:nvSpPr>
          <p:cNvPr id="3" name="TextBox 2"/>
          <p:cNvSpPr txBox="1"/>
          <p:nvPr/>
        </p:nvSpPr>
        <p:spPr>
          <a:xfrm>
            <a:off x="374073" y="561109"/>
            <a:ext cx="455574" cy="3970318"/>
          </a:xfrm>
          <a:prstGeom prst="rect">
            <a:avLst/>
          </a:prstGeom>
          <a:noFill/>
        </p:spPr>
        <p:txBody>
          <a:bodyPr wrap="none" rtlCol="0">
            <a:spAutoFit/>
          </a:bodyPr>
          <a:lstStyle/>
          <a:p>
            <a:r>
              <a:rPr lang="en-US" sz="3600" b="1" dirty="0" smtClean="0"/>
              <a:t>&gt;</a:t>
            </a:r>
          </a:p>
          <a:p>
            <a:r>
              <a:rPr lang="en-US" sz="3600" b="1" dirty="0" smtClean="0"/>
              <a:t>&gt;</a:t>
            </a:r>
          </a:p>
          <a:p>
            <a:r>
              <a:rPr lang="en-US" sz="3600" b="1" dirty="0" smtClean="0"/>
              <a:t>&gt;</a:t>
            </a:r>
          </a:p>
          <a:p>
            <a:r>
              <a:rPr lang="en-US" sz="3600" b="1" dirty="0" smtClean="0"/>
              <a:t>&gt;</a:t>
            </a:r>
          </a:p>
          <a:p>
            <a:r>
              <a:rPr lang="en-US" sz="3600" b="1" dirty="0" smtClean="0"/>
              <a:t>&gt;</a:t>
            </a:r>
          </a:p>
          <a:p>
            <a:r>
              <a:rPr lang="en-US" sz="3600" b="1" dirty="0" smtClean="0"/>
              <a:t>&gt;</a:t>
            </a:r>
          </a:p>
          <a:p>
            <a:r>
              <a:rPr lang="en-US" sz="3600" b="1" dirty="0" smtClean="0"/>
              <a:t>&gt;</a:t>
            </a:r>
          </a:p>
        </p:txBody>
      </p:sp>
      <p:sp>
        <p:nvSpPr>
          <p:cNvPr id="4" name="TextBox 3"/>
          <p:cNvSpPr txBox="1"/>
          <p:nvPr/>
        </p:nvSpPr>
        <p:spPr>
          <a:xfrm>
            <a:off x="4648200" y="0"/>
            <a:ext cx="4079386" cy="5078313"/>
          </a:xfrm>
          <a:prstGeom prst="rect">
            <a:avLst/>
          </a:prstGeom>
          <a:noFill/>
        </p:spPr>
        <p:txBody>
          <a:bodyPr wrap="none" rtlCol="0">
            <a:spAutoFit/>
          </a:bodyPr>
          <a:lstStyle/>
          <a:p>
            <a:pPr algn="ctr"/>
            <a:r>
              <a:rPr lang="en-US" sz="3600" b="1" dirty="0" smtClean="0"/>
              <a:t>Culture and Attitude</a:t>
            </a:r>
          </a:p>
          <a:p>
            <a:pPr algn="ctr"/>
            <a:endParaRPr lang="en-US" sz="3600" b="1" dirty="0"/>
          </a:p>
          <a:p>
            <a:pPr algn="ctr"/>
            <a:r>
              <a:rPr lang="en-US" sz="3600" b="1" dirty="0" smtClean="0"/>
              <a:t>Personal Agendas</a:t>
            </a:r>
          </a:p>
          <a:p>
            <a:pPr algn="ctr"/>
            <a:endParaRPr lang="en-US" sz="3600" b="1" dirty="0"/>
          </a:p>
          <a:p>
            <a:pPr algn="ctr"/>
            <a:r>
              <a:rPr lang="en-US" sz="3600" b="1" dirty="0" smtClean="0"/>
              <a:t>History</a:t>
            </a:r>
          </a:p>
          <a:p>
            <a:pPr algn="ctr"/>
            <a:endParaRPr lang="en-US" sz="3600" b="1" dirty="0"/>
          </a:p>
          <a:p>
            <a:pPr algn="ctr"/>
            <a:r>
              <a:rPr lang="en-US" sz="3600" b="1" dirty="0" smtClean="0"/>
              <a:t>“Politics”</a:t>
            </a:r>
          </a:p>
          <a:p>
            <a:pPr algn="ctr"/>
            <a:endParaRPr lang="en-US" sz="3600" b="1" dirty="0"/>
          </a:p>
          <a:p>
            <a:pPr algn="ctr"/>
            <a:r>
              <a:rPr lang="en-US" sz="3600" b="1" dirty="0" smtClean="0"/>
              <a:t>Laziness</a:t>
            </a:r>
            <a:endParaRPr lang="en-US" sz="3600" b="1" dirty="0"/>
          </a:p>
        </p:txBody>
      </p:sp>
    </p:spTree>
    <p:extLst>
      <p:ext uri="{BB962C8B-B14F-4D97-AF65-F5344CB8AC3E}">
        <p14:creationId xmlns:p14="http://schemas.microsoft.com/office/powerpoint/2010/main" val="1340525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Freddy\Desktop\1985DireStraitsPA230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533400"/>
            <a:ext cx="5902325" cy="39348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17675" y="5592493"/>
            <a:ext cx="6711966" cy="769441"/>
          </a:xfrm>
          <a:prstGeom prst="rect">
            <a:avLst/>
          </a:prstGeom>
          <a:noFill/>
        </p:spPr>
        <p:txBody>
          <a:bodyPr wrap="none" rtlCol="0">
            <a:spAutoFit/>
          </a:bodyPr>
          <a:lstStyle/>
          <a:p>
            <a:r>
              <a:rPr lang="en-US" sz="4400" b="1" dirty="0" smtClean="0"/>
              <a:t>A CONDITION IN OUR STATE</a:t>
            </a:r>
            <a:endParaRPr lang="en-US" sz="4400" b="1" dirty="0"/>
          </a:p>
        </p:txBody>
      </p:sp>
    </p:spTree>
    <p:extLst>
      <p:ext uri="{BB962C8B-B14F-4D97-AF65-F5344CB8AC3E}">
        <p14:creationId xmlns:p14="http://schemas.microsoft.com/office/powerpoint/2010/main" val="2946214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5514109"/>
            <a:ext cx="4849597" cy="769441"/>
          </a:xfrm>
          <a:prstGeom prst="rect">
            <a:avLst/>
          </a:prstGeom>
          <a:noFill/>
        </p:spPr>
        <p:txBody>
          <a:bodyPr wrap="none" rtlCol="0">
            <a:spAutoFit/>
          </a:bodyPr>
          <a:lstStyle/>
          <a:p>
            <a:r>
              <a:rPr lang="en-US" sz="4400" b="1" dirty="0" smtClean="0"/>
              <a:t>SELF-ASSESSMENT</a:t>
            </a:r>
            <a:endParaRPr lang="en-US" sz="4400" b="1" dirty="0"/>
          </a:p>
        </p:txBody>
      </p:sp>
      <p:sp>
        <p:nvSpPr>
          <p:cNvPr id="4" name="TextBox 3"/>
          <p:cNvSpPr txBox="1"/>
          <p:nvPr/>
        </p:nvSpPr>
        <p:spPr>
          <a:xfrm>
            <a:off x="3036775" y="685800"/>
            <a:ext cx="5497625" cy="3970318"/>
          </a:xfrm>
          <a:prstGeom prst="rect">
            <a:avLst/>
          </a:prstGeom>
          <a:noFill/>
        </p:spPr>
        <p:txBody>
          <a:bodyPr wrap="square" rtlCol="0">
            <a:spAutoFit/>
          </a:bodyPr>
          <a:lstStyle/>
          <a:p>
            <a:pPr algn="ctr"/>
            <a:r>
              <a:rPr lang="en-US" sz="3600" b="1" dirty="0" smtClean="0"/>
              <a:t>What’s the MAIN THING</a:t>
            </a:r>
          </a:p>
          <a:p>
            <a:pPr algn="ctr"/>
            <a:r>
              <a:rPr lang="en-US" sz="3600" b="1" dirty="0" smtClean="0"/>
              <a:t>in your Local Officials’ Association?</a:t>
            </a:r>
          </a:p>
          <a:p>
            <a:pPr algn="ctr"/>
            <a:endParaRPr lang="en-US" sz="3600" b="1" dirty="0"/>
          </a:p>
          <a:p>
            <a:pPr algn="ctr"/>
            <a:r>
              <a:rPr lang="en-US" sz="3600" b="1" dirty="0" smtClean="0"/>
              <a:t>What’s the STATE OF TRAINING</a:t>
            </a:r>
          </a:p>
          <a:p>
            <a:pPr algn="ctr"/>
            <a:r>
              <a:rPr lang="en-US" sz="3600" b="1" dirty="0" smtClean="0"/>
              <a:t>where you’re a leader at? </a:t>
            </a:r>
          </a:p>
        </p:txBody>
      </p:sp>
      <p:pic>
        <p:nvPicPr>
          <p:cNvPr id="1026" name="Picture 2" descr="C:\Users\Freddy\Deskto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12305"/>
            <a:ext cx="2514600" cy="167849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reddy\Desktop\eia-troubleshooting-self-assess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031" y="3068026"/>
            <a:ext cx="2549769" cy="197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878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eddy\Desktop\Highly Successful 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26178"/>
            <a:ext cx="2811462" cy="41488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63292" y="886361"/>
            <a:ext cx="3602268" cy="1323439"/>
          </a:xfrm>
          <a:prstGeom prst="rect">
            <a:avLst/>
          </a:prstGeom>
          <a:noFill/>
        </p:spPr>
        <p:txBody>
          <a:bodyPr wrap="none" rtlCol="0">
            <a:spAutoFit/>
          </a:bodyPr>
          <a:lstStyle/>
          <a:p>
            <a:r>
              <a:rPr lang="en-US" sz="4000" dirty="0" smtClean="0"/>
              <a:t>“The main thing</a:t>
            </a:r>
          </a:p>
          <a:p>
            <a:r>
              <a:rPr lang="en-US" sz="4000" dirty="0" smtClean="0"/>
              <a:t>is to </a:t>
            </a:r>
            <a:r>
              <a:rPr lang="en-US" sz="4000" b="1" i="1" u="sng" dirty="0" smtClean="0"/>
              <a:t>KEEP</a:t>
            </a:r>
            <a:r>
              <a:rPr lang="en-US" sz="4000" dirty="0" smtClean="0"/>
              <a:t> . . .</a:t>
            </a:r>
            <a:endParaRPr lang="en-US" sz="2800" i="1" dirty="0"/>
          </a:p>
        </p:txBody>
      </p:sp>
      <p:sp>
        <p:nvSpPr>
          <p:cNvPr id="7" name="TextBox 6"/>
          <p:cNvSpPr txBox="1"/>
          <p:nvPr/>
        </p:nvSpPr>
        <p:spPr>
          <a:xfrm>
            <a:off x="253418" y="5569525"/>
            <a:ext cx="8481874" cy="769441"/>
          </a:xfrm>
          <a:prstGeom prst="rect">
            <a:avLst/>
          </a:prstGeom>
          <a:noFill/>
        </p:spPr>
        <p:txBody>
          <a:bodyPr wrap="none" rtlCol="0">
            <a:spAutoFit/>
          </a:bodyPr>
          <a:lstStyle/>
          <a:p>
            <a:r>
              <a:rPr lang="en-US" sz="4400" b="1" dirty="0" smtClean="0"/>
              <a:t>We Need a Revival, a Reawakening</a:t>
            </a:r>
            <a:endParaRPr lang="en-US" sz="4400" b="1" dirty="0"/>
          </a:p>
        </p:txBody>
      </p:sp>
      <p:sp>
        <p:nvSpPr>
          <p:cNvPr id="4" name="Rectangle 3"/>
          <p:cNvSpPr/>
          <p:nvPr/>
        </p:nvSpPr>
        <p:spPr>
          <a:xfrm>
            <a:off x="4163292" y="2943761"/>
            <a:ext cx="4572000" cy="1323439"/>
          </a:xfrm>
          <a:prstGeom prst="rect">
            <a:avLst/>
          </a:prstGeom>
        </p:spPr>
        <p:txBody>
          <a:bodyPr>
            <a:spAutoFit/>
          </a:bodyPr>
          <a:lstStyle/>
          <a:p>
            <a:r>
              <a:rPr lang="en-US" sz="4000" dirty="0"/>
              <a:t>“The main thing</a:t>
            </a:r>
          </a:p>
          <a:p>
            <a:r>
              <a:rPr lang="en-US" sz="4000" dirty="0"/>
              <a:t>is to </a:t>
            </a:r>
            <a:r>
              <a:rPr lang="en-US" sz="4000" b="1" i="1" u="sng" dirty="0"/>
              <a:t>MAKE</a:t>
            </a:r>
            <a:r>
              <a:rPr lang="en-US" sz="4000" dirty="0"/>
              <a:t> . . .</a:t>
            </a:r>
            <a:endParaRPr lang="en-US" sz="4000" i="1" dirty="0"/>
          </a:p>
        </p:txBody>
      </p:sp>
    </p:spTree>
    <p:extLst>
      <p:ext uri="{BB962C8B-B14F-4D97-AF65-F5344CB8AC3E}">
        <p14:creationId xmlns:p14="http://schemas.microsoft.com/office/powerpoint/2010/main" val="4012660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509" y="228600"/>
            <a:ext cx="5888856" cy="5078313"/>
          </a:xfrm>
          <a:prstGeom prst="rect">
            <a:avLst/>
          </a:prstGeom>
          <a:noFill/>
        </p:spPr>
        <p:txBody>
          <a:bodyPr wrap="none" rtlCol="0">
            <a:spAutoFit/>
          </a:bodyPr>
          <a:lstStyle/>
          <a:p>
            <a:r>
              <a:rPr lang="en-US" b="1" dirty="0" smtClean="0"/>
              <a:t>Clarify and Codify</a:t>
            </a:r>
          </a:p>
          <a:p>
            <a:endParaRPr lang="en-US" b="1" dirty="0"/>
          </a:p>
          <a:p>
            <a:endParaRPr lang="en-US" b="1" dirty="0" smtClean="0"/>
          </a:p>
          <a:p>
            <a:r>
              <a:rPr lang="en-US" b="1" dirty="0" smtClean="0"/>
              <a:t>Stipulate when you Nominate</a:t>
            </a:r>
          </a:p>
          <a:p>
            <a:endParaRPr lang="en-US" b="1" dirty="0"/>
          </a:p>
          <a:p>
            <a:endParaRPr lang="en-US" b="1" dirty="0"/>
          </a:p>
          <a:p>
            <a:r>
              <a:rPr lang="en-US" b="1" dirty="0" smtClean="0"/>
              <a:t>Do an Archaeological Dig . . . into Your Bylaws</a:t>
            </a:r>
          </a:p>
          <a:p>
            <a:endParaRPr lang="en-US" b="1" dirty="0"/>
          </a:p>
          <a:p>
            <a:endParaRPr lang="en-US" b="1" dirty="0" smtClean="0"/>
          </a:p>
          <a:p>
            <a:r>
              <a:rPr lang="en-US" b="1" dirty="0" err="1" smtClean="0"/>
              <a:t>Liturgize</a:t>
            </a:r>
            <a:r>
              <a:rPr lang="en-US" b="1" dirty="0" smtClean="0"/>
              <a:t> and Maximize Your Statement of Purpose</a:t>
            </a:r>
          </a:p>
          <a:p>
            <a:endParaRPr lang="en-US" b="1" dirty="0"/>
          </a:p>
          <a:p>
            <a:endParaRPr lang="en-US" b="1" dirty="0" smtClean="0"/>
          </a:p>
          <a:p>
            <a:r>
              <a:rPr lang="en-US" b="1" dirty="0" smtClean="0"/>
              <a:t>Appointed, not Volunteered</a:t>
            </a:r>
          </a:p>
          <a:p>
            <a:endParaRPr lang="en-US" b="1" dirty="0"/>
          </a:p>
          <a:p>
            <a:endParaRPr lang="en-US" b="1" dirty="0"/>
          </a:p>
          <a:p>
            <a:r>
              <a:rPr lang="en-US" b="1" dirty="0" smtClean="0"/>
              <a:t>Reviewed for Reappointment, not Recycled or Regurgitated</a:t>
            </a:r>
          </a:p>
          <a:p>
            <a:endParaRPr lang="en-US" b="1" dirty="0"/>
          </a:p>
          <a:p>
            <a:endParaRPr lang="en-US" b="1" dirty="0" smtClean="0"/>
          </a:p>
        </p:txBody>
      </p:sp>
      <p:sp>
        <p:nvSpPr>
          <p:cNvPr id="3" name="TextBox 2"/>
          <p:cNvSpPr txBox="1"/>
          <p:nvPr/>
        </p:nvSpPr>
        <p:spPr>
          <a:xfrm>
            <a:off x="4953000" y="5486400"/>
            <a:ext cx="2340705" cy="1015663"/>
          </a:xfrm>
          <a:prstGeom prst="rect">
            <a:avLst/>
          </a:prstGeom>
          <a:noFill/>
        </p:spPr>
        <p:txBody>
          <a:bodyPr wrap="none" rtlCol="0">
            <a:spAutoFit/>
          </a:bodyPr>
          <a:lstStyle/>
          <a:p>
            <a:r>
              <a:rPr lang="en-US" sz="6000" b="1" dirty="0" smtClean="0"/>
              <a:t>IDEAS </a:t>
            </a:r>
            <a:endParaRPr lang="en-US" sz="6000" b="1" dirty="0"/>
          </a:p>
        </p:txBody>
      </p:sp>
    </p:spTree>
    <p:extLst>
      <p:ext uri="{BB962C8B-B14F-4D97-AF65-F5344CB8AC3E}">
        <p14:creationId xmlns:p14="http://schemas.microsoft.com/office/powerpoint/2010/main" val="4107608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509" y="228600"/>
            <a:ext cx="6615657" cy="4524315"/>
          </a:xfrm>
          <a:prstGeom prst="rect">
            <a:avLst/>
          </a:prstGeom>
          <a:noFill/>
        </p:spPr>
        <p:txBody>
          <a:bodyPr wrap="none" rtlCol="0">
            <a:spAutoFit/>
          </a:bodyPr>
          <a:lstStyle/>
          <a:p>
            <a:r>
              <a:rPr lang="en-US" b="1" dirty="0"/>
              <a:t>Disassociate Your Association from any Assigning Function</a:t>
            </a:r>
          </a:p>
          <a:p>
            <a:endParaRPr lang="en-US" b="1" dirty="0" smtClean="0"/>
          </a:p>
          <a:p>
            <a:endParaRPr lang="en-US" b="1" dirty="0" smtClean="0"/>
          </a:p>
          <a:p>
            <a:r>
              <a:rPr lang="en-US" b="1" dirty="0" smtClean="0"/>
              <a:t>Not for Power and Prestige, but Selfless Service for Sake of Others</a:t>
            </a:r>
          </a:p>
          <a:p>
            <a:endParaRPr lang="en-US" b="1" dirty="0"/>
          </a:p>
          <a:p>
            <a:endParaRPr lang="en-US" b="1" dirty="0" smtClean="0"/>
          </a:p>
          <a:p>
            <a:r>
              <a:rPr lang="en-US" b="1" dirty="0" smtClean="0"/>
              <a:t>Train the Trainer, if/when Necessary</a:t>
            </a:r>
          </a:p>
          <a:p>
            <a:endParaRPr lang="en-US" b="1" dirty="0"/>
          </a:p>
          <a:p>
            <a:endParaRPr lang="en-US" b="1" dirty="0" smtClean="0"/>
          </a:p>
          <a:p>
            <a:r>
              <a:rPr lang="en-US" b="1" dirty="0" smtClean="0"/>
              <a:t>Trainer:  Decide if it’s a Doer or Delegator Position</a:t>
            </a:r>
          </a:p>
          <a:p>
            <a:endParaRPr lang="en-US" b="1" dirty="0"/>
          </a:p>
          <a:p>
            <a:endParaRPr lang="en-US" b="1" dirty="0" smtClean="0"/>
          </a:p>
          <a:p>
            <a:endParaRPr lang="en-US" b="1" dirty="0"/>
          </a:p>
          <a:p>
            <a:r>
              <a:rPr lang="en-US" b="1" dirty="0" smtClean="0"/>
              <a:t>                                       Anything on the horizon from the MHSAA?</a:t>
            </a:r>
          </a:p>
          <a:p>
            <a:endParaRPr lang="en-US" b="1" dirty="0"/>
          </a:p>
          <a:p>
            <a:r>
              <a:rPr lang="en-US" b="1" dirty="0" smtClean="0"/>
              <a:t>				O.D.O. ?</a:t>
            </a:r>
          </a:p>
        </p:txBody>
      </p:sp>
      <p:sp>
        <p:nvSpPr>
          <p:cNvPr id="3" name="TextBox 2"/>
          <p:cNvSpPr txBox="1"/>
          <p:nvPr/>
        </p:nvSpPr>
        <p:spPr>
          <a:xfrm>
            <a:off x="4953000" y="5486400"/>
            <a:ext cx="2340705" cy="1015663"/>
          </a:xfrm>
          <a:prstGeom prst="rect">
            <a:avLst/>
          </a:prstGeom>
          <a:noFill/>
        </p:spPr>
        <p:txBody>
          <a:bodyPr wrap="none" rtlCol="0">
            <a:spAutoFit/>
          </a:bodyPr>
          <a:lstStyle/>
          <a:p>
            <a:r>
              <a:rPr lang="en-US" sz="6000" b="1" dirty="0" smtClean="0"/>
              <a:t>IDEAS </a:t>
            </a:r>
            <a:endParaRPr lang="en-US" sz="6000" b="1" dirty="0"/>
          </a:p>
        </p:txBody>
      </p:sp>
    </p:spTree>
    <p:extLst>
      <p:ext uri="{BB962C8B-B14F-4D97-AF65-F5344CB8AC3E}">
        <p14:creationId xmlns:p14="http://schemas.microsoft.com/office/powerpoint/2010/main" val="1779293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63900" y="5328166"/>
            <a:ext cx="2866490" cy="1015663"/>
          </a:xfrm>
          <a:prstGeom prst="rect">
            <a:avLst/>
          </a:prstGeom>
          <a:noFill/>
        </p:spPr>
        <p:txBody>
          <a:bodyPr wrap="none" rtlCol="0">
            <a:spAutoFit/>
          </a:bodyPr>
          <a:lstStyle/>
          <a:p>
            <a:r>
              <a:rPr lang="en-US" sz="6000" b="1" dirty="0" smtClean="0"/>
              <a:t>CLARIFY</a:t>
            </a:r>
            <a:endParaRPr lang="en-US" sz="6000" b="1" dirty="0"/>
          </a:p>
        </p:txBody>
      </p:sp>
      <p:sp>
        <p:nvSpPr>
          <p:cNvPr id="2" name="TextBox 1"/>
          <p:cNvSpPr txBox="1"/>
          <p:nvPr/>
        </p:nvSpPr>
        <p:spPr>
          <a:xfrm>
            <a:off x="768329" y="609600"/>
            <a:ext cx="7772400" cy="3970318"/>
          </a:xfrm>
          <a:prstGeom prst="rect">
            <a:avLst/>
          </a:prstGeom>
          <a:noFill/>
        </p:spPr>
        <p:txBody>
          <a:bodyPr wrap="square" rtlCol="0">
            <a:spAutoFit/>
          </a:bodyPr>
          <a:lstStyle/>
          <a:p>
            <a:r>
              <a:rPr lang="en-US" b="1" dirty="0" smtClean="0"/>
              <a:t>Clarify the trainer’s MHSAA mandated responsibilities:</a:t>
            </a:r>
          </a:p>
          <a:p>
            <a:endParaRPr lang="en-US" dirty="0" smtClean="0"/>
          </a:p>
          <a:p>
            <a:r>
              <a:rPr lang="en-US" dirty="0"/>
              <a:t>…</a:t>
            </a:r>
            <a:r>
              <a:rPr lang="en-US" b="1" dirty="0"/>
              <a:t>bi-annual training opportunities for each member official </a:t>
            </a:r>
            <a:r>
              <a:rPr lang="en-US" dirty="0"/>
              <a:t>of the Local </a:t>
            </a:r>
            <a:r>
              <a:rPr lang="en-US" dirty="0" smtClean="0"/>
              <a:t>    Approved Association</a:t>
            </a:r>
          </a:p>
          <a:p>
            <a:endParaRPr lang="en-US" dirty="0"/>
          </a:p>
          <a:p>
            <a:r>
              <a:rPr lang="en-US" dirty="0"/>
              <a:t>…</a:t>
            </a:r>
            <a:r>
              <a:rPr lang="en-US" b="1" dirty="0"/>
              <a:t>six hours of “rookie” training annually </a:t>
            </a:r>
            <a:r>
              <a:rPr lang="en-US" dirty="0"/>
              <a:t>to prepare novice officials for lower level regular season officiating </a:t>
            </a:r>
            <a:r>
              <a:rPr lang="en-US" dirty="0" smtClean="0"/>
              <a:t>opportunities</a:t>
            </a:r>
          </a:p>
          <a:p>
            <a:endParaRPr lang="en-US" dirty="0"/>
          </a:p>
          <a:p>
            <a:r>
              <a:rPr lang="en-US" dirty="0"/>
              <a:t>…</a:t>
            </a:r>
            <a:r>
              <a:rPr lang="en-US" b="1" dirty="0"/>
              <a:t>annual mechanics clinic of at least three hours </a:t>
            </a:r>
            <a:r>
              <a:rPr lang="en-US" dirty="0"/>
              <a:t>for all association </a:t>
            </a:r>
            <a:r>
              <a:rPr lang="en-US" dirty="0" smtClean="0"/>
              <a:t>members</a:t>
            </a:r>
          </a:p>
          <a:p>
            <a:endParaRPr lang="en-US" dirty="0"/>
          </a:p>
          <a:p>
            <a:r>
              <a:rPr lang="en-US" b="1" dirty="0"/>
              <a:t>… three educational meetings per year, </a:t>
            </a:r>
            <a:r>
              <a:rPr lang="en-US" dirty="0"/>
              <a:t>per sport in which they are registered or one meeting per month during the specific sport season. </a:t>
            </a:r>
            <a:endParaRPr lang="en-US" dirty="0" smtClean="0"/>
          </a:p>
          <a:p>
            <a:endParaRPr lang="en-US" dirty="0"/>
          </a:p>
          <a:p>
            <a:pPr algn="ctr"/>
            <a:r>
              <a:rPr lang="en-US" b="1" i="1" dirty="0" smtClean="0"/>
              <a:t>                       Institute these as expectations upon both trainer and member.</a:t>
            </a:r>
          </a:p>
        </p:txBody>
      </p:sp>
    </p:spTree>
    <p:extLst>
      <p:ext uri="{BB962C8B-B14F-4D97-AF65-F5344CB8AC3E}">
        <p14:creationId xmlns:p14="http://schemas.microsoft.com/office/powerpoint/2010/main" val="3580442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318730"/>
            <a:ext cx="8839200" cy="4862870"/>
          </a:xfrm>
          <a:prstGeom prst="rect">
            <a:avLst/>
          </a:prstGeom>
          <a:noFill/>
        </p:spPr>
        <p:txBody>
          <a:bodyPr wrap="square" rtlCol="0">
            <a:spAutoFit/>
          </a:bodyPr>
          <a:lstStyle/>
          <a:p>
            <a:r>
              <a:rPr lang="en-US" b="1" dirty="0" smtClean="0"/>
              <a:t>Codify trainer’s responsibilities in your bylaws:</a:t>
            </a:r>
          </a:p>
          <a:p>
            <a:endParaRPr lang="en-US" dirty="0" smtClean="0"/>
          </a:p>
          <a:p>
            <a:r>
              <a:rPr lang="en-US" sz="1600" dirty="0" smtClean="0"/>
              <a:t>The </a:t>
            </a:r>
            <a:r>
              <a:rPr lang="en-US" sz="1600" dirty="0"/>
              <a:t>Sports Trainers shall:  </a:t>
            </a:r>
          </a:p>
          <a:p>
            <a:r>
              <a:rPr lang="en-US" sz="1600" dirty="0"/>
              <a:t>1.  Serve for a term of one year and are eligible for reappointment with no term limits.</a:t>
            </a:r>
          </a:p>
          <a:p>
            <a:r>
              <a:rPr lang="en-US" sz="1600" dirty="0"/>
              <a:t>2.  Be appointed or reappointed annually by the board upon an annual review which shall be conducted by the board following the spring general meeting.</a:t>
            </a:r>
          </a:p>
          <a:p>
            <a:r>
              <a:rPr lang="en-US" sz="1600" dirty="0"/>
              <a:t>3.  Be accountable to the board to maintain a training program in accord with the responsibilities expressed in the most current MHSAA “Officials’ Guidebook”.</a:t>
            </a:r>
          </a:p>
          <a:p>
            <a:r>
              <a:rPr lang="en-US" sz="1600" dirty="0"/>
              <a:t>4.  Give an account at each general meeting of previous training held and upcoming training planned.  In the case that attendance is not possible due to schedule, valid excuse shall be communicated to the president prior and another representative of that sport appointed by the trainer to issue the report</a:t>
            </a:r>
            <a:r>
              <a:rPr lang="en-US" sz="1600" i="1" dirty="0"/>
              <a:t>.</a:t>
            </a:r>
            <a:endParaRPr lang="en-US" sz="1600" dirty="0"/>
          </a:p>
          <a:p>
            <a:r>
              <a:rPr lang="en-US" sz="1600" dirty="0"/>
              <a:t>5.  Organize and schedule at least three rules meetings for baseball, basketball, football, softball, volleyball and wrestling member officials each year.</a:t>
            </a:r>
          </a:p>
          <a:p>
            <a:r>
              <a:rPr lang="en-US" sz="1600" dirty="0"/>
              <a:t>6.  Prepare and distribute educational, training aids, and recommended officiating procedures to members.</a:t>
            </a:r>
          </a:p>
          <a:p>
            <a:r>
              <a:rPr lang="en-US" sz="1600" dirty="0"/>
              <a:t>7.  Record unusual game situations encountered by members and ascertain correct rulings, utilizing the state association as a resource if necessary</a:t>
            </a:r>
          </a:p>
          <a:p>
            <a:endParaRPr lang="en-US" dirty="0"/>
          </a:p>
        </p:txBody>
      </p:sp>
      <p:sp>
        <p:nvSpPr>
          <p:cNvPr id="3" name="TextBox 2"/>
          <p:cNvSpPr txBox="1"/>
          <p:nvPr/>
        </p:nvSpPr>
        <p:spPr>
          <a:xfrm>
            <a:off x="3886226" y="5461337"/>
            <a:ext cx="2590774" cy="1015663"/>
          </a:xfrm>
          <a:prstGeom prst="rect">
            <a:avLst/>
          </a:prstGeom>
          <a:noFill/>
        </p:spPr>
        <p:txBody>
          <a:bodyPr wrap="none" rtlCol="0">
            <a:spAutoFit/>
          </a:bodyPr>
          <a:lstStyle/>
          <a:p>
            <a:r>
              <a:rPr lang="en-US" sz="6000" b="1" dirty="0" smtClean="0"/>
              <a:t>CODIFY</a:t>
            </a:r>
            <a:endParaRPr lang="en-US" sz="6000" b="1" dirty="0"/>
          </a:p>
        </p:txBody>
      </p:sp>
    </p:spTree>
    <p:extLst>
      <p:ext uri="{BB962C8B-B14F-4D97-AF65-F5344CB8AC3E}">
        <p14:creationId xmlns:p14="http://schemas.microsoft.com/office/powerpoint/2010/main" val="41455145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4182" y="138013"/>
            <a:ext cx="8153400" cy="5355312"/>
          </a:xfrm>
          <a:prstGeom prst="rect">
            <a:avLst/>
          </a:prstGeom>
          <a:noFill/>
        </p:spPr>
        <p:txBody>
          <a:bodyPr wrap="square" rtlCol="0">
            <a:spAutoFit/>
          </a:bodyPr>
          <a:lstStyle/>
          <a:p>
            <a:r>
              <a:rPr lang="en-US" b="1" i="1" dirty="0" smtClean="0"/>
              <a:t>EXAMPLE EXPRESSION OF PURPOSE IN BYLAWS:</a:t>
            </a:r>
          </a:p>
          <a:p>
            <a:endParaRPr lang="en-US" dirty="0" smtClean="0"/>
          </a:p>
          <a:p>
            <a:r>
              <a:rPr lang="en-US" dirty="0" smtClean="0"/>
              <a:t>   The </a:t>
            </a:r>
            <a:r>
              <a:rPr lang="en-US" dirty="0"/>
              <a:t>mission of the association is:</a:t>
            </a:r>
          </a:p>
          <a:p>
            <a:r>
              <a:rPr lang="en-US" dirty="0" smtClean="0"/>
              <a:t>   1</a:t>
            </a:r>
            <a:r>
              <a:rPr lang="en-US" dirty="0"/>
              <a:t>.  To provide training.</a:t>
            </a:r>
          </a:p>
          <a:p>
            <a:r>
              <a:rPr lang="en-US" dirty="0" smtClean="0"/>
              <a:t>   2</a:t>
            </a:r>
            <a:r>
              <a:rPr lang="en-US" dirty="0"/>
              <a:t>.  To provide a forum for regular rules and mechanics study.</a:t>
            </a:r>
          </a:p>
          <a:p>
            <a:r>
              <a:rPr lang="en-US" dirty="0" smtClean="0"/>
              <a:t>   3</a:t>
            </a:r>
            <a:r>
              <a:rPr lang="en-US" dirty="0"/>
              <a:t>.  To promote the positive image of officials in our community.</a:t>
            </a:r>
          </a:p>
          <a:p>
            <a:r>
              <a:rPr lang="en-US" dirty="0" smtClean="0"/>
              <a:t>   4</a:t>
            </a:r>
            <a:r>
              <a:rPr lang="en-US" dirty="0"/>
              <a:t>.  To promote members’ growth by engaging speakers of interest.</a:t>
            </a:r>
          </a:p>
          <a:p>
            <a:r>
              <a:rPr lang="en-US" dirty="0" smtClean="0"/>
              <a:t>   5</a:t>
            </a:r>
            <a:r>
              <a:rPr lang="en-US" dirty="0"/>
              <a:t>.  To further our avocation by recruiting, training, and integrating new officials</a:t>
            </a:r>
            <a:r>
              <a:rPr lang="en-US" i="1" dirty="0" smtClean="0"/>
              <a:t>.</a:t>
            </a:r>
          </a:p>
          <a:p>
            <a:endParaRPr lang="en-US" i="1" dirty="0"/>
          </a:p>
          <a:p>
            <a:endParaRPr lang="en-US" i="1" dirty="0" smtClean="0"/>
          </a:p>
          <a:p>
            <a:r>
              <a:rPr lang="en-US" b="1" i="1" dirty="0" smtClean="0"/>
              <a:t>HOW THAT SHOWS UP AS LITURGIZED:</a:t>
            </a:r>
          </a:p>
          <a:p>
            <a:endParaRPr lang="en-US" i="1" dirty="0" smtClean="0"/>
          </a:p>
          <a:p>
            <a:r>
              <a:rPr lang="en-US" dirty="0"/>
              <a:t>MINUTES </a:t>
            </a:r>
          </a:p>
          <a:p>
            <a:r>
              <a:rPr lang="en-US" dirty="0"/>
              <a:t>Spring General Meeting - March 23, </a:t>
            </a:r>
            <a:r>
              <a:rPr lang="en-US" dirty="0" smtClean="0"/>
              <a:t>2015</a:t>
            </a:r>
            <a:endParaRPr lang="en-US" dirty="0"/>
          </a:p>
          <a:p>
            <a:r>
              <a:rPr lang="en-US" dirty="0"/>
              <a:t>  Opening was at 6:33p and greeting was given by President ___________.  The association statement of purpose was read by _______________.</a:t>
            </a:r>
          </a:p>
          <a:p>
            <a:r>
              <a:rPr lang="en-US" dirty="0"/>
              <a:t>Secretary’s report by . . . . . .</a:t>
            </a:r>
          </a:p>
          <a:p>
            <a:endParaRPr lang="en-US" dirty="0"/>
          </a:p>
          <a:p>
            <a:endParaRPr lang="en-US" dirty="0" smtClean="0"/>
          </a:p>
        </p:txBody>
      </p:sp>
      <p:sp>
        <p:nvSpPr>
          <p:cNvPr id="4" name="TextBox 3"/>
          <p:cNvSpPr txBox="1"/>
          <p:nvPr/>
        </p:nvSpPr>
        <p:spPr>
          <a:xfrm>
            <a:off x="3962400" y="5486398"/>
            <a:ext cx="3567323" cy="1015663"/>
          </a:xfrm>
          <a:prstGeom prst="rect">
            <a:avLst/>
          </a:prstGeom>
          <a:noFill/>
        </p:spPr>
        <p:txBody>
          <a:bodyPr wrap="none" rtlCol="0">
            <a:spAutoFit/>
          </a:bodyPr>
          <a:lstStyle/>
          <a:p>
            <a:r>
              <a:rPr lang="en-US" sz="6000" b="1" dirty="0" smtClean="0"/>
              <a:t>LITURGIZE</a:t>
            </a:r>
            <a:endParaRPr lang="en-US" sz="6000" b="1" dirty="0"/>
          </a:p>
        </p:txBody>
      </p:sp>
    </p:spTree>
    <p:extLst>
      <p:ext uri="{BB962C8B-B14F-4D97-AF65-F5344CB8AC3E}">
        <p14:creationId xmlns:p14="http://schemas.microsoft.com/office/powerpoint/2010/main" val="1931477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76285"/>
            <a:ext cx="8763000" cy="2554545"/>
          </a:xfrm>
          <a:prstGeom prst="rect">
            <a:avLst/>
          </a:prstGeom>
          <a:noFill/>
        </p:spPr>
        <p:txBody>
          <a:bodyPr wrap="square" rtlCol="0">
            <a:spAutoFit/>
          </a:bodyPr>
          <a:lstStyle/>
          <a:p>
            <a:endParaRPr lang="en-US" sz="3200" dirty="0" smtClean="0"/>
          </a:p>
          <a:p>
            <a:r>
              <a:rPr lang="en-US" sz="3200" dirty="0" smtClean="0"/>
              <a:t>What is the one thing that your association is really good at, the one thing your do best, the single thing you’d best be known for?  </a:t>
            </a:r>
          </a:p>
          <a:p>
            <a:r>
              <a:rPr lang="en-US" sz="3200" dirty="0" smtClean="0"/>
              <a:t>        </a:t>
            </a:r>
          </a:p>
        </p:txBody>
      </p:sp>
      <p:sp>
        <p:nvSpPr>
          <p:cNvPr id="3" name="TextBox 2"/>
          <p:cNvSpPr txBox="1"/>
          <p:nvPr/>
        </p:nvSpPr>
        <p:spPr>
          <a:xfrm>
            <a:off x="1371600" y="5334000"/>
            <a:ext cx="7556877" cy="1200329"/>
          </a:xfrm>
          <a:prstGeom prst="rect">
            <a:avLst/>
          </a:prstGeom>
          <a:noFill/>
        </p:spPr>
        <p:txBody>
          <a:bodyPr wrap="none" rtlCol="0">
            <a:spAutoFit/>
          </a:bodyPr>
          <a:lstStyle/>
          <a:p>
            <a:r>
              <a:rPr lang="en-US" sz="7200" b="1" dirty="0" smtClean="0"/>
              <a:t>SURVEY QUESTION</a:t>
            </a:r>
            <a:endParaRPr lang="en-US" sz="7200" b="1" dirty="0"/>
          </a:p>
        </p:txBody>
      </p:sp>
      <p:pic>
        <p:nvPicPr>
          <p:cNvPr id="5" name="Jeopardy Theme - Audi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67600" y="3650873"/>
            <a:ext cx="609600" cy="609600"/>
          </a:xfrm>
          <a:prstGeom prst="rect">
            <a:avLst/>
          </a:prstGeom>
        </p:spPr>
      </p:pic>
    </p:spTree>
    <p:extLst>
      <p:ext uri="{BB962C8B-B14F-4D97-AF65-F5344CB8AC3E}">
        <p14:creationId xmlns:p14="http://schemas.microsoft.com/office/powerpoint/2010/main" val="29318123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9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0" y="5410200"/>
            <a:ext cx="4645118" cy="1107996"/>
          </a:xfrm>
          <a:prstGeom prst="rect">
            <a:avLst/>
          </a:prstGeom>
        </p:spPr>
        <p:txBody>
          <a:bodyPr wrap="none">
            <a:spAutoFit/>
          </a:bodyPr>
          <a:lstStyle/>
          <a:p>
            <a:r>
              <a:rPr lang="en-US" sz="6600" b="1" dirty="0" smtClean="0"/>
              <a:t>RESOURCES</a:t>
            </a:r>
            <a:endParaRPr lang="en-US" sz="6600" b="1" dirty="0"/>
          </a:p>
        </p:txBody>
      </p:sp>
      <p:sp>
        <p:nvSpPr>
          <p:cNvPr id="3" name="TextBox 2"/>
          <p:cNvSpPr txBox="1"/>
          <p:nvPr/>
        </p:nvSpPr>
        <p:spPr>
          <a:xfrm>
            <a:off x="1905000" y="762000"/>
            <a:ext cx="5319598" cy="3539430"/>
          </a:xfrm>
          <a:prstGeom prst="rect">
            <a:avLst/>
          </a:prstGeom>
          <a:noFill/>
        </p:spPr>
        <p:txBody>
          <a:bodyPr wrap="none" rtlCol="0">
            <a:spAutoFit/>
          </a:bodyPr>
          <a:lstStyle/>
          <a:p>
            <a:r>
              <a:rPr lang="en-US" sz="4000" dirty="0" smtClean="0"/>
              <a:t>For Leaders </a:t>
            </a:r>
          </a:p>
          <a:p>
            <a:r>
              <a:rPr lang="en-US" sz="2400" dirty="0" smtClean="0"/>
              <a:t>   (to make…to keep…)</a:t>
            </a:r>
          </a:p>
          <a:p>
            <a:endParaRPr lang="en-US" sz="1600" dirty="0" smtClean="0"/>
          </a:p>
          <a:p>
            <a:r>
              <a:rPr lang="en-US" sz="4000" dirty="0" smtClean="0"/>
              <a:t>For Trainers</a:t>
            </a:r>
          </a:p>
          <a:p>
            <a:r>
              <a:rPr lang="en-US" sz="2400" dirty="0"/>
              <a:t> </a:t>
            </a:r>
            <a:r>
              <a:rPr lang="en-US" sz="2400" dirty="0" smtClean="0"/>
              <a:t>  (to maximize effectiveness in training)</a:t>
            </a:r>
          </a:p>
          <a:p>
            <a:endParaRPr lang="en-US" sz="1600" dirty="0" smtClean="0"/>
          </a:p>
          <a:p>
            <a:r>
              <a:rPr lang="en-US" sz="4000" dirty="0" smtClean="0"/>
              <a:t>For Officials </a:t>
            </a:r>
          </a:p>
          <a:p>
            <a:r>
              <a:rPr lang="en-US" sz="2400" dirty="0" smtClean="0"/>
              <a:t>   (without a Trainer)</a:t>
            </a:r>
            <a:endParaRPr lang="en-US" sz="2400" dirty="0"/>
          </a:p>
        </p:txBody>
      </p:sp>
    </p:spTree>
    <p:extLst>
      <p:ext uri="{BB962C8B-B14F-4D97-AF65-F5344CB8AC3E}">
        <p14:creationId xmlns:p14="http://schemas.microsoft.com/office/powerpoint/2010/main" val="2774741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eddy\Desktop\NASO-ON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320801" y="1803400"/>
            <a:ext cx="7010399" cy="43179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reddy\Desktop\NASO-ON 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476499" y="2171700"/>
            <a:ext cx="8534401"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49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209800" y="1143000"/>
            <a:ext cx="4876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43400" y="5410200"/>
            <a:ext cx="3935693" cy="1107996"/>
          </a:xfrm>
          <a:prstGeom prst="rect">
            <a:avLst/>
          </a:prstGeom>
        </p:spPr>
        <p:txBody>
          <a:bodyPr wrap="none">
            <a:spAutoFit/>
          </a:bodyPr>
          <a:lstStyle/>
          <a:p>
            <a:r>
              <a:rPr lang="en-US" sz="6600" b="1" dirty="0" smtClean="0"/>
              <a:t>NASO - ON</a:t>
            </a:r>
            <a:endParaRPr lang="en-US" sz="6600" b="1" dirty="0"/>
          </a:p>
        </p:txBody>
      </p:sp>
    </p:spTree>
    <p:extLst>
      <p:ext uri="{BB962C8B-B14F-4D97-AF65-F5344CB8AC3E}">
        <p14:creationId xmlns:p14="http://schemas.microsoft.com/office/powerpoint/2010/main" val="2300644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eddy\Desktop\NASO Advantage Topic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40957" cy="50830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5486400"/>
            <a:ext cx="7628370" cy="923330"/>
          </a:xfrm>
          <a:prstGeom prst="rect">
            <a:avLst/>
          </a:prstGeom>
        </p:spPr>
        <p:txBody>
          <a:bodyPr wrap="none">
            <a:spAutoFit/>
          </a:bodyPr>
          <a:lstStyle/>
          <a:p>
            <a:r>
              <a:rPr lang="en-US" sz="5400" b="1" u="sng" dirty="0" smtClean="0"/>
              <a:t>www.nasoadvantage.com</a:t>
            </a:r>
            <a:endParaRPr lang="en-US" sz="5400" b="1" u="sng" dirty="0"/>
          </a:p>
        </p:txBody>
      </p:sp>
    </p:spTree>
    <p:extLst>
      <p:ext uri="{BB962C8B-B14F-4D97-AF65-F5344CB8AC3E}">
        <p14:creationId xmlns:p14="http://schemas.microsoft.com/office/powerpoint/2010/main" val="861241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reddy\Pictures\Screenshots\Screenshot (6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82000" cy="47125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52800" y="5403272"/>
            <a:ext cx="5528180" cy="1107996"/>
          </a:xfrm>
          <a:prstGeom prst="rect">
            <a:avLst/>
          </a:prstGeom>
        </p:spPr>
        <p:txBody>
          <a:bodyPr wrap="none">
            <a:spAutoFit/>
          </a:bodyPr>
          <a:lstStyle/>
          <a:p>
            <a:r>
              <a:rPr lang="en-US" sz="6600" b="1" u="sng" dirty="0" smtClean="0"/>
              <a:t>www.cabo.com</a:t>
            </a:r>
            <a:endParaRPr lang="en-US" sz="6600" b="1" u="sng" dirty="0"/>
          </a:p>
        </p:txBody>
      </p:sp>
    </p:spTree>
    <p:extLst>
      <p:ext uri="{BB962C8B-B14F-4D97-AF65-F5344CB8AC3E}">
        <p14:creationId xmlns:p14="http://schemas.microsoft.com/office/powerpoint/2010/main" val="785320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eddy\Pictures\Screenshots\Screenshot (5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45165" cy="5029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5000" y="5430982"/>
            <a:ext cx="6884962" cy="1107996"/>
          </a:xfrm>
          <a:prstGeom prst="rect">
            <a:avLst/>
          </a:prstGeom>
        </p:spPr>
        <p:txBody>
          <a:bodyPr wrap="none">
            <a:spAutoFit/>
          </a:bodyPr>
          <a:lstStyle/>
          <a:p>
            <a:r>
              <a:rPr lang="en-US" sz="6600" b="1" u="sng" dirty="0" smtClean="0"/>
              <a:t>www.betterref.com</a:t>
            </a:r>
            <a:endParaRPr lang="en-US" sz="6600" b="1" u="sng" dirty="0"/>
          </a:p>
        </p:txBody>
      </p:sp>
    </p:spTree>
    <p:extLst>
      <p:ext uri="{BB962C8B-B14F-4D97-AF65-F5344CB8AC3E}">
        <p14:creationId xmlns:p14="http://schemas.microsoft.com/office/powerpoint/2010/main" val="1378796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reddy\Pictures\Screenshots\Screenshot (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34" y="0"/>
            <a:ext cx="8945166"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5410200"/>
            <a:ext cx="6884962" cy="1107996"/>
          </a:xfrm>
          <a:prstGeom prst="rect">
            <a:avLst/>
          </a:prstGeom>
        </p:spPr>
        <p:txBody>
          <a:bodyPr wrap="none">
            <a:spAutoFit/>
          </a:bodyPr>
          <a:lstStyle/>
          <a:p>
            <a:r>
              <a:rPr lang="en-US" sz="6600" b="1" u="sng" dirty="0" smtClean="0"/>
              <a:t>www.betterref.com</a:t>
            </a:r>
            <a:endParaRPr lang="en-US" sz="6600" b="1" u="sng" dirty="0"/>
          </a:p>
        </p:txBody>
      </p:sp>
    </p:spTree>
    <p:extLst>
      <p:ext uri="{BB962C8B-B14F-4D97-AF65-F5344CB8AC3E}">
        <p14:creationId xmlns:p14="http://schemas.microsoft.com/office/powerpoint/2010/main" val="2359004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reddy\Pictures\Screenshots\Screenshot (6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34" y="0"/>
            <a:ext cx="8945166"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6685" y="5486400"/>
            <a:ext cx="8477064" cy="923330"/>
          </a:xfrm>
          <a:prstGeom prst="rect">
            <a:avLst/>
          </a:prstGeom>
        </p:spPr>
        <p:txBody>
          <a:bodyPr wrap="none">
            <a:spAutoFit/>
          </a:bodyPr>
          <a:lstStyle/>
          <a:p>
            <a:r>
              <a:rPr lang="en-US" sz="5400" b="1" u="sng" dirty="0" smtClean="0"/>
              <a:t>www.davehallofficiating.com</a:t>
            </a:r>
            <a:endParaRPr lang="en-US" sz="5400" b="1" u="sng" dirty="0"/>
          </a:p>
        </p:txBody>
      </p:sp>
    </p:spTree>
    <p:extLst>
      <p:ext uri="{BB962C8B-B14F-4D97-AF65-F5344CB8AC3E}">
        <p14:creationId xmlns:p14="http://schemas.microsoft.com/office/powerpoint/2010/main" val="4145184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191" y="5648980"/>
            <a:ext cx="8396209" cy="523220"/>
          </a:xfrm>
          <a:prstGeom prst="rect">
            <a:avLst/>
          </a:prstGeom>
        </p:spPr>
        <p:txBody>
          <a:bodyPr wrap="none">
            <a:spAutoFit/>
          </a:bodyPr>
          <a:lstStyle/>
          <a:p>
            <a:r>
              <a:rPr lang="en-US" sz="2800" b="1" u="sng" dirty="0" smtClean="0"/>
              <a:t>www.mhsaa.com/officials/officialsvideotraining.aspx</a:t>
            </a:r>
            <a:endParaRPr lang="en-US" sz="2800" b="1" u="sng" dirty="0"/>
          </a:p>
        </p:txBody>
      </p:sp>
      <p:pic>
        <p:nvPicPr>
          <p:cNvPr id="1027" name="Picture 3" descr="C:\Users\Freddy\Pictures\Screenshots\Screenshot (6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735291" cy="491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447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reddy\Pictures\Screenshots\Screenshot (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66" y="76200"/>
            <a:ext cx="8809634"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9463" y="5562600"/>
            <a:ext cx="8514639" cy="707886"/>
          </a:xfrm>
          <a:prstGeom prst="rect">
            <a:avLst/>
          </a:prstGeom>
        </p:spPr>
        <p:txBody>
          <a:bodyPr wrap="none">
            <a:spAutoFit/>
          </a:bodyPr>
          <a:lstStyle/>
          <a:p>
            <a:r>
              <a:rPr lang="en-US" sz="4000" b="1" u="sng" dirty="0" smtClean="0"/>
              <a:t>www.myvirtualofficialsassociation.com</a:t>
            </a:r>
            <a:endParaRPr lang="en-US" sz="4000" b="1" u="sng" dirty="0"/>
          </a:p>
        </p:txBody>
      </p:sp>
    </p:spTree>
    <p:extLst>
      <p:ext uri="{BB962C8B-B14F-4D97-AF65-F5344CB8AC3E}">
        <p14:creationId xmlns:p14="http://schemas.microsoft.com/office/powerpoint/2010/main" val="234847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eddy\Desktop\Highly Successful 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0"/>
            <a:ext cx="4191000" cy="618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10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762000"/>
            <a:ext cx="8531759" cy="3970318"/>
          </a:xfrm>
          <a:prstGeom prst="rect">
            <a:avLst/>
          </a:prstGeom>
          <a:noFill/>
        </p:spPr>
        <p:txBody>
          <a:bodyPr wrap="none" rtlCol="0">
            <a:spAutoFit/>
          </a:bodyPr>
          <a:lstStyle/>
          <a:p>
            <a:pPr marL="342900" indent="-342900">
              <a:buAutoNum type="arabicPeriod"/>
            </a:pPr>
            <a:r>
              <a:rPr lang="en-US" sz="3600" dirty="0" smtClean="0"/>
              <a:t>NASO – ON articles in Referee magazine</a:t>
            </a:r>
          </a:p>
          <a:p>
            <a:pPr marL="342900" indent="-342900">
              <a:buAutoNum type="arabicPeriod"/>
            </a:pPr>
            <a:r>
              <a:rPr lang="en-US" sz="3600" dirty="0" smtClean="0"/>
              <a:t>NASO – AA, for which all you have access</a:t>
            </a:r>
          </a:p>
          <a:p>
            <a:pPr marL="342900" indent="-342900">
              <a:buAutoNum type="arabicPeriod"/>
            </a:pPr>
            <a:r>
              <a:rPr lang="en-US" sz="3600" dirty="0" smtClean="0">
                <a:hlinkClick r:id="rId2"/>
              </a:rPr>
              <a:t>www.betterref.com</a:t>
            </a:r>
            <a:endParaRPr lang="en-US" sz="3600" dirty="0" smtClean="0"/>
          </a:p>
          <a:p>
            <a:pPr marL="342900" indent="-342900">
              <a:buAutoNum type="arabicPeriod"/>
            </a:pPr>
            <a:r>
              <a:rPr lang="en-US" sz="3600" dirty="0" smtClean="0">
                <a:hlinkClick r:id="rId3"/>
              </a:rPr>
              <a:t>www.davehallofficiating.com</a:t>
            </a:r>
            <a:endParaRPr lang="en-US" sz="3600" dirty="0" smtClean="0"/>
          </a:p>
          <a:p>
            <a:pPr marL="342900" indent="-342900">
              <a:buAutoNum type="arabicPeriod" startAt="6"/>
            </a:pPr>
            <a:r>
              <a:rPr lang="en-US" sz="3600" dirty="0" smtClean="0">
                <a:hlinkClick r:id="rId4"/>
              </a:rPr>
              <a:t>www.cboa.net</a:t>
            </a:r>
            <a:endParaRPr lang="en-US" sz="3600" dirty="0" smtClean="0"/>
          </a:p>
          <a:p>
            <a:pPr marL="342900" indent="-342900">
              <a:buAutoNum type="arabicPeriod" startAt="6"/>
            </a:pPr>
            <a:r>
              <a:rPr lang="en-US" sz="3600" dirty="0">
                <a:hlinkClick r:id="rId5"/>
              </a:rPr>
              <a:t>www.myvirtualofficialsassociation.com</a:t>
            </a:r>
            <a:endParaRPr lang="en-US" sz="3600" dirty="0" smtClean="0"/>
          </a:p>
          <a:p>
            <a:pPr marL="342900" indent="-342900">
              <a:buAutoNum type="arabicPeriod" startAt="6"/>
            </a:pPr>
            <a:r>
              <a:rPr lang="en-US" sz="3600" dirty="0" smtClean="0"/>
              <a:t>MHSAA O.D.O. on the horizon?</a:t>
            </a:r>
          </a:p>
        </p:txBody>
      </p:sp>
      <p:sp>
        <p:nvSpPr>
          <p:cNvPr id="4" name="Rectangle 3"/>
          <p:cNvSpPr/>
          <p:nvPr/>
        </p:nvSpPr>
        <p:spPr>
          <a:xfrm>
            <a:off x="3657600" y="5410200"/>
            <a:ext cx="4645118" cy="1107996"/>
          </a:xfrm>
          <a:prstGeom prst="rect">
            <a:avLst/>
          </a:prstGeom>
        </p:spPr>
        <p:txBody>
          <a:bodyPr wrap="none">
            <a:spAutoFit/>
          </a:bodyPr>
          <a:lstStyle/>
          <a:p>
            <a:r>
              <a:rPr lang="en-US" sz="6600" b="1" dirty="0"/>
              <a:t>RESOURCES</a:t>
            </a:r>
          </a:p>
        </p:txBody>
      </p:sp>
    </p:spTree>
    <p:extLst>
      <p:ext uri="{BB962C8B-B14F-4D97-AF65-F5344CB8AC3E}">
        <p14:creationId xmlns:p14="http://schemas.microsoft.com/office/powerpoint/2010/main" val="1273674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208" y="1510145"/>
            <a:ext cx="8057975" cy="2308324"/>
          </a:xfrm>
          <a:prstGeom prst="rect">
            <a:avLst/>
          </a:prstGeom>
          <a:noFill/>
        </p:spPr>
        <p:txBody>
          <a:bodyPr wrap="none" rtlCol="0">
            <a:spAutoFit/>
          </a:bodyPr>
          <a:lstStyle/>
          <a:p>
            <a:r>
              <a:rPr lang="en-US" sz="3600" b="1" i="1" dirty="0" smtClean="0"/>
              <a:t>EFFECTIVE AND APPROVED TRAINING – </a:t>
            </a:r>
          </a:p>
          <a:p>
            <a:r>
              <a:rPr lang="en-US" sz="3600" b="1" i="1" dirty="0"/>
              <a:t> </a:t>
            </a:r>
            <a:r>
              <a:rPr lang="en-US" sz="3600" b="1" i="1" dirty="0" smtClean="0"/>
              <a:t>  The Main Thing in Every Association…</a:t>
            </a:r>
          </a:p>
          <a:p>
            <a:r>
              <a:rPr lang="en-US" sz="3600" b="1" i="1" dirty="0" smtClean="0"/>
              <a:t>   Benefiting Every Official…</a:t>
            </a:r>
          </a:p>
          <a:p>
            <a:r>
              <a:rPr lang="en-US" sz="3600" b="1" i="1" dirty="0" smtClean="0"/>
              <a:t>   Available in Person or Online</a:t>
            </a:r>
          </a:p>
        </p:txBody>
      </p:sp>
      <p:sp>
        <p:nvSpPr>
          <p:cNvPr id="5" name="Rectangle 4"/>
          <p:cNvSpPr/>
          <p:nvPr/>
        </p:nvSpPr>
        <p:spPr>
          <a:xfrm>
            <a:off x="3841495" y="5417127"/>
            <a:ext cx="3966150" cy="1107996"/>
          </a:xfrm>
          <a:prstGeom prst="rect">
            <a:avLst/>
          </a:prstGeom>
        </p:spPr>
        <p:txBody>
          <a:bodyPr wrap="none">
            <a:spAutoFit/>
          </a:bodyPr>
          <a:lstStyle/>
          <a:p>
            <a:r>
              <a:rPr lang="en-US" sz="6600" b="1" dirty="0" smtClean="0"/>
              <a:t>MY VISION</a:t>
            </a:r>
            <a:endParaRPr lang="en-US" sz="6600" b="1" dirty="0"/>
          </a:p>
        </p:txBody>
      </p:sp>
    </p:spTree>
    <p:extLst>
      <p:ext uri="{BB962C8B-B14F-4D97-AF65-F5344CB8AC3E}">
        <p14:creationId xmlns:p14="http://schemas.microsoft.com/office/powerpoint/2010/main" val="26408935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58962"/>
            <a:ext cx="7366697" cy="2308324"/>
          </a:xfrm>
          <a:prstGeom prst="rect">
            <a:avLst/>
          </a:prstGeom>
          <a:noFill/>
        </p:spPr>
        <p:txBody>
          <a:bodyPr wrap="none" rtlCol="0">
            <a:spAutoFit/>
          </a:bodyPr>
          <a:lstStyle/>
          <a:p>
            <a:r>
              <a:rPr lang="en-US" sz="3600" b="1" i="1" dirty="0"/>
              <a:t> </a:t>
            </a:r>
            <a:r>
              <a:rPr lang="en-US" sz="3600" b="1" i="1" dirty="0" smtClean="0"/>
              <a:t> “Refereeing is not about perfection.</a:t>
            </a:r>
          </a:p>
          <a:p>
            <a:r>
              <a:rPr lang="en-US" sz="3600" b="1" i="1" dirty="0" smtClean="0"/>
              <a:t>It is about the pursuit of perfection,</a:t>
            </a:r>
            <a:r>
              <a:rPr lang="en-US" sz="3600" b="1" i="1" dirty="0"/>
              <a:t> </a:t>
            </a:r>
            <a:endParaRPr lang="en-US" sz="3600" b="1" i="1" dirty="0" smtClean="0"/>
          </a:p>
          <a:p>
            <a:r>
              <a:rPr lang="en-US" sz="3600" b="1" i="1" dirty="0" smtClean="0"/>
              <a:t>and the attainment of excellence </a:t>
            </a:r>
          </a:p>
          <a:p>
            <a:r>
              <a:rPr lang="en-US" sz="3600" b="1" i="1" dirty="0" smtClean="0"/>
              <a:t>along the way.”</a:t>
            </a:r>
          </a:p>
        </p:txBody>
      </p:sp>
      <p:sp>
        <p:nvSpPr>
          <p:cNvPr id="5" name="Rectangle 4"/>
          <p:cNvSpPr/>
          <p:nvPr/>
        </p:nvSpPr>
        <p:spPr>
          <a:xfrm>
            <a:off x="2584938" y="5410200"/>
            <a:ext cx="6210354" cy="1107996"/>
          </a:xfrm>
          <a:prstGeom prst="rect">
            <a:avLst/>
          </a:prstGeom>
        </p:spPr>
        <p:txBody>
          <a:bodyPr wrap="none">
            <a:spAutoFit/>
          </a:bodyPr>
          <a:lstStyle/>
          <a:p>
            <a:r>
              <a:rPr lang="en-US" sz="6600" b="1" dirty="0" smtClean="0"/>
              <a:t>THE MAIN THING</a:t>
            </a:r>
            <a:endParaRPr lang="en-US" sz="6600" b="1" dirty="0"/>
          </a:p>
        </p:txBody>
      </p:sp>
    </p:spTree>
    <p:extLst>
      <p:ext uri="{BB962C8B-B14F-4D97-AF65-F5344CB8AC3E}">
        <p14:creationId xmlns:p14="http://schemas.microsoft.com/office/powerpoint/2010/main" val="3185499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0491" y="2078182"/>
            <a:ext cx="7478458" cy="923330"/>
          </a:xfrm>
          <a:prstGeom prst="rect">
            <a:avLst/>
          </a:prstGeom>
          <a:noFill/>
        </p:spPr>
        <p:txBody>
          <a:bodyPr wrap="none" rtlCol="0">
            <a:spAutoFit/>
          </a:bodyPr>
          <a:lstStyle/>
          <a:p>
            <a:r>
              <a:rPr lang="en-US" sz="5400" b="1" i="1" u="sng" dirty="0" smtClean="0"/>
              <a:t>kproplumb@hotmail.com</a:t>
            </a:r>
          </a:p>
        </p:txBody>
      </p:sp>
    </p:spTree>
    <p:extLst>
      <p:ext uri="{BB962C8B-B14F-4D97-AF65-F5344CB8AC3E}">
        <p14:creationId xmlns:p14="http://schemas.microsoft.com/office/powerpoint/2010/main" val="3362495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62000"/>
            <a:ext cx="9157605" cy="3477875"/>
          </a:xfrm>
          <a:prstGeom prst="rect">
            <a:avLst/>
          </a:prstGeom>
          <a:noFill/>
        </p:spPr>
        <p:txBody>
          <a:bodyPr wrap="square" rtlCol="0">
            <a:spAutoFit/>
          </a:bodyPr>
          <a:lstStyle/>
          <a:p>
            <a:pPr algn="ctr"/>
            <a:r>
              <a:rPr lang="en-US" sz="4400" b="1" dirty="0" smtClean="0"/>
              <a:t>THE ONE KEY HABIT</a:t>
            </a:r>
          </a:p>
          <a:p>
            <a:pPr algn="ctr"/>
            <a:r>
              <a:rPr lang="en-US" sz="4400" b="1" dirty="0" smtClean="0"/>
              <a:t>OF A</a:t>
            </a:r>
          </a:p>
          <a:p>
            <a:pPr algn="ctr"/>
            <a:r>
              <a:rPr lang="en-US" sz="4400" b="1" dirty="0" smtClean="0"/>
              <a:t>HIGHLY</a:t>
            </a:r>
          </a:p>
          <a:p>
            <a:pPr algn="ctr"/>
            <a:r>
              <a:rPr lang="en-US" sz="4400" b="1" dirty="0" smtClean="0"/>
              <a:t>SUCCESSFUL</a:t>
            </a:r>
          </a:p>
          <a:p>
            <a:pPr algn="ctr"/>
            <a:r>
              <a:rPr lang="en-US" sz="4400" b="1" dirty="0" smtClean="0"/>
              <a:t>LOCAL OFFICIALS ASSOCATION </a:t>
            </a:r>
            <a:endParaRPr lang="en-US" sz="4400" b="1" dirty="0"/>
          </a:p>
        </p:txBody>
      </p:sp>
      <p:sp>
        <p:nvSpPr>
          <p:cNvPr id="2" name="Down Arrow 1"/>
          <p:cNvSpPr/>
          <p:nvPr/>
        </p:nvSpPr>
        <p:spPr>
          <a:xfrm>
            <a:off x="4343400" y="5181600"/>
            <a:ext cx="4114800" cy="16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67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4697" y="5257800"/>
            <a:ext cx="8090805" cy="1446550"/>
          </a:xfrm>
          <a:prstGeom prst="rect">
            <a:avLst/>
          </a:prstGeom>
          <a:noFill/>
        </p:spPr>
        <p:txBody>
          <a:bodyPr wrap="none" rtlCol="0">
            <a:spAutoFit/>
          </a:bodyPr>
          <a:lstStyle/>
          <a:p>
            <a:r>
              <a:rPr lang="en-US" sz="4400" b="1" dirty="0" smtClean="0"/>
              <a:t>THE ONE KEY HABIT OF A HIGHLY</a:t>
            </a:r>
          </a:p>
          <a:p>
            <a:r>
              <a:rPr lang="en-US" sz="4400" b="1" dirty="0" smtClean="0"/>
              <a:t>SUCCESSFUL ASSOCATION </a:t>
            </a:r>
            <a:endParaRPr lang="en-US" sz="4400" b="1" dirty="0"/>
          </a:p>
        </p:txBody>
      </p:sp>
      <p:sp>
        <p:nvSpPr>
          <p:cNvPr id="2" name="Rectangle 1"/>
          <p:cNvSpPr/>
          <p:nvPr/>
        </p:nvSpPr>
        <p:spPr>
          <a:xfrm>
            <a:off x="304800" y="152400"/>
            <a:ext cx="8610600" cy="4708981"/>
          </a:xfrm>
          <a:prstGeom prst="rect">
            <a:avLst/>
          </a:prstGeom>
        </p:spPr>
        <p:txBody>
          <a:bodyPr wrap="square">
            <a:spAutoFit/>
          </a:bodyPr>
          <a:lstStyle/>
          <a:p>
            <a:pPr algn="ctr"/>
            <a:r>
              <a:rPr lang="en-US" sz="6000" b="1" dirty="0"/>
              <a:t>The MAIN THING</a:t>
            </a:r>
          </a:p>
          <a:p>
            <a:pPr algn="ctr"/>
            <a:r>
              <a:rPr lang="en-US" sz="6000" b="1" dirty="0"/>
              <a:t>is that</a:t>
            </a:r>
          </a:p>
          <a:p>
            <a:pPr algn="ctr"/>
            <a:r>
              <a:rPr lang="en-US" sz="6000" b="1" dirty="0"/>
              <a:t>the MAIN THING</a:t>
            </a:r>
          </a:p>
          <a:p>
            <a:pPr algn="ctr"/>
            <a:r>
              <a:rPr lang="en-US" sz="6000" b="1" dirty="0"/>
              <a:t>is</a:t>
            </a:r>
          </a:p>
          <a:p>
            <a:pPr algn="ctr"/>
            <a:r>
              <a:rPr lang="en-US" sz="6000" b="1" dirty="0"/>
              <a:t>the MAIN THING</a:t>
            </a:r>
          </a:p>
        </p:txBody>
      </p:sp>
    </p:spTree>
    <p:extLst>
      <p:ext uri="{BB962C8B-B14F-4D97-AF65-F5344CB8AC3E}">
        <p14:creationId xmlns:p14="http://schemas.microsoft.com/office/powerpoint/2010/main" val="1162775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04800"/>
            <a:ext cx="5186035" cy="1815882"/>
          </a:xfrm>
          <a:prstGeom prst="rect">
            <a:avLst/>
          </a:prstGeom>
          <a:noFill/>
        </p:spPr>
        <p:txBody>
          <a:bodyPr wrap="none" rtlCol="0">
            <a:spAutoFit/>
          </a:bodyPr>
          <a:lstStyle/>
          <a:p>
            <a:r>
              <a:rPr lang="en-US" sz="2800" dirty="0" smtClean="0"/>
              <a:t>There are a Multitude of Things a</a:t>
            </a:r>
          </a:p>
          <a:p>
            <a:r>
              <a:rPr lang="en-US" sz="2800" dirty="0" smtClean="0"/>
              <a:t>Local Approved Association </a:t>
            </a:r>
          </a:p>
          <a:p>
            <a:r>
              <a:rPr lang="en-US" sz="2800" dirty="0" smtClean="0"/>
              <a:t>COULD </a:t>
            </a:r>
            <a:r>
              <a:rPr lang="en-US" sz="2800" dirty="0"/>
              <a:t>b</a:t>
            </a:r>
            <a:r>
              <a:rPr lang="en-US" sz="2800" dirty="0" smtClean="0"/>
              <a:t>e doing and perhaps </a:t>
            </a:r>
          </a:p>
          <a:p>
            <a:r>
              <a:rPr lang="en-US" sz="2800" dirty="0" smtClean="0"/>
              <a:t>SHOULD be doing:</a:t>
            </a:r>
            <a:endParaRPr lang="en-US" sz="2800" dirty="0"/>
          </a:p>
        </p:txBody>
      </p:sp>
      <p:sp>
        <p:nvSpPr>
          <p:cNvPr id="3" name="TextBox 2"/>
          <p:cNvSpPr txBox="1"/>
          <p:nvPr/>
        </p:nvSpPr>
        <p:spPr>
          <a:xfrm>
            <a:off x="457201" y="2289989"/>
            <a:ext cx="1752599" cy="2739211"/>
          </a:xfrm>
          <a:prstGeom prst="rect">
            <a:avLst/>
          </a:prstGeom>
          <a:noFill/>
        </p:spPr>
        <p:txBody>
          <a:bodyPr wrap="square" rtlCol="0">
            <a:spAutoFit/>
          </a:bodyPr>
          <a:lstStyle/>
          <a:p>
            <a:r>
              <a:rPr lang="en-US" sz="1400" dirty="0" smtClean="0"/>
              <a:t>Recruitment</a:t>
            </a:r>
            <a:endParaRPr lang="en-US" sz="1400" dirty="0"/>
          </a:p>
          <a:p>
            <a:endParaRPr lang="en-US" sz="1400" dirty="0" smtClean="0"/>
          </a:p>
          <a:p>
            <a:r>
              <a:rPr lang="en-US" sz="1400" dirty="0" smtClean="0"/>
              <a:t>Charity</a:t>
            </a:r>
            <a:endParaRPr lang="en-US" sz="1400" dirty="0"/>
          </a:p>
          <a:p>
            <a:endParaRPr lang="en-US" sz="1400" dirty="0"/>
          </a:p>
          <a:p>
            <a:r>
              <a:rPr lang="en-US" sz="1400" dirty="0" smtClean="0"/>
              <a:t>Public Relations</a:t>
            </a:r>
            <a:endParaRPr lang="en-US" sz="1400" dirty="0"/>
          </a:p>
          <a:p>
            <a:endParaRPr lang="en-US" sz="1400" dirty="0"/>
          </a:p>
          <a:p>
            <a:r>
              <a:rPr lang="en-US" sz="1400" dirty="0" smtClean="0"/>
              <a:t>Social Events</a:t>
            </a:r>
          </a:p>
          <a:p>
            <a:endParaRPr lang="en-US" sz="1400" dirty="0"/>
          </a:p>
          <a:p>
            <a:r>
              <a:rPr lang="en-US" sz="1400" dirty="0" smtClean="0"/>
              <a:t>Giving Scholarships</a:t>
            </a:r>
            <a:endParaRPr lang="en-US" sz="1400" dirty="0"/>
          </a:p>
          <a:p>
            <a:endParaRPr lang="en-US" sz="1400" dirty="0" smtClean="0"/>
          </a:p>
          <a:p>
            <a:r>
              <a:rPr lang="en-US" sz="1400" dirty="0" smtClean="0"/>
              <a:t>Assigning Games</a:t>
            </a:r>
            <a:endParaRPr lang="en-US" sz="1400" dirty="0"/>
          </a:p>
          <a:p>
            <a:endParaRPr lang="en-US" dirty="0"/>
          </a:p>
        </p:txBody>
      </p:sp>
      <p:sp>
        <p:nvSpPr>
          <p:cNvPr id="6" name="TextBox 5"/>
          <p:cNvSpPr txBox="1"/>
          <p:nvPr/>
        </p:nvSpPr>
        <p:spPr>
          <a:xfrm>
            <a:off x="3505200" y="2289989"/>
            <a:ext cx="1752599" cy="2739211"/>
          </a:xfrm>
          <a:prstGeom prst="rect">
            <a:avLst/>
          </a:prstGeom>
          <a:noFill/>
        </p:spPr>
        <p:txBody>
          <a:bodyPr wrap="square" rtlCol="0">
            <a:spAutoFit/>
          </a:bodyPr>
          <a:lstStyle/>
          <a:p>
            <a:r>
              <a:rPr lang="en-US" sz="1400" dirty="0" smtClean="0"/>
              <a:t>Discipline</a:t>
            </a:r>
            <a:endParaRPr lang="en-US" sz="1400" dirty="0"/>
          </a:p>
          <a:p>
            <a:endParaRPr lang="en-US" sz="1400" dirty="0"/>
          </a:p>
          <a:p>
            <a:r>
              <a:rPr lang="en-US" sz="1400" dirty="0" smtClean="0"/>
              <a:t>Meetings</a:t>
            </a:r>
            <a:endParaRPr lang="en-US" sz="1400" dirty="0"/>
          </a:p>
          <a:p>
            <a:endParaRPr lang="en-US" sz="1400" dirty="0"/>
          </a:p>
          <a:p>
            <a:r>
              <a:rPr lang="en-US" sz="1400" dirty="0" smtClean="0"/>
              <a:t>Elections</a:t>
            </a:r>
            <a:endParaRPr lang="en-US" sz="1400" dirty="0"/>
          </a:p>
          <a:p>
            <a:endParaRPr lang="en-US" sz="1400" dirty="0"/>
          </a:p>
          <a:p>
            <a:r>
              <a:rPr lang="en-US" sz="1400" dirty="0" smtClean="0"/>
              <a:t>Video</a:t>
            </a:r>
          </a:p>
          <a:p>
            <a:endParaRPr lang="en-US" sz="1400" dirty="0"/>
          </a:p>
          <a:p>
            <a:r>
              <a:rPr lang="en-US" sz="1400" dirty="0" smtClean="0"/>
              <a:t>Guest Speakers</a:t>
            </a:r>
            <a:endParaRPr lang="en-US" sz="1400" dirty="0"/>
          </a:p>
          <a:p>
            <a:endParaRPr lang="en-US" sz="1400" dirty="0" smtClean="0"/>
          </a:p>
          <a:p>
            <a:r>
              <a:rPr lang="en-US" sz="1400" dirty="0" smtClean="0"/>
              <a:t>Observation </a:t>
            </a:r>
            <a:endParaRPr lang="en-US" sz="1400" dirty="0"/>
          </a:p>
          <a:p>
            <a:endParaRPr lang="en-US" dirty="0"/>
          </a:p>
        </p:txBody>
      </p:sp>
      <p:sp>
        <p:nvSpPr>
          <p:cNvPr id="7" name="TextBox 6"/>
          <p:cNvSpPr txBox="1"/>
          <p:nvPr/>
        </p:nvSpPr>
        <p:spPr>
          <a:xfrm>
            <a:off x="6400801" y="2286000"/>
            <a:ext cx="1752599" cy="2739211"/>
          </a:xfrm>
          <a:prstGeom prst="rect">
            <a:avLst/>
          </a:prstGeom>
          <a:noFill/>
        </p:spPr>
        <p:txBody>
          <a:bodyPr wrap="square" rtlCol="0">
            <a:spAutoFit/>
          </a:bodyPr>
          <a:lstStyle/>
          <a:p>
            <a:r>
              <a:rPr lang="en-US" sz="1400" dirty="0" smtClean="0"/>
              <a:t>Ethics</a:t>
            </a:r>
            <a:endParaRPr lang="en-US" sz="1400" dirty="0"/>
          </a:p>
          <a:p>
            <a:endParaRPr lang="en-US" sz="1400" dirty="0"/>
          </a:p>
          <a:p>
            <a:r>
              <a:rPr lang="en-US" sz="1400" dirty="0" smtClean="0"/>
              <a:t>Communication</a:t>
            </a:r>
            <a:endParaRPr lang="en-US" sz="1400" dirty="0"/>
          </a:p>
          <a:p>
            <a:endParaRPr lang="en-US" sz="1400" dirty="0"/>
          </a:p>
          <a:p>
            <a:r>
              <a:rPr lang="en-US" sz="1400" dirty="0" smtClean="0"/>
              <a:t>MHSAA Assignments</a:t>
            </a:r>
            <a:endParaRPr lang="en-US" sz="1400" dirty="0"/>
          </a:p>
          <a:p>
            <a:endParaRPr lang="en-US" sz="1400" dirty="0"/>
          </a:p>
          <a:p>
            <a:r>
              <a:rPr lang="en-US" sz="1400" dirty="0" smtClean="0"/>
              <a:t>Retention</a:t>
            </a:r>
          </a:p>
          <a:p>
            <a:endParaRPr lang="en-US" sz="1400" dirty="0"/>
          </a:p>
          <a:p>
            <a:r>
              <a:rPr lang="en-US" sz="1400" dirty="0" smtClean="0"/>
              <a:t>Finances</a:t>
            </a:r>
            <a:endParaRPr lang="en-US" sz="1400" dirty="0"/>
          </a:p>
          <a:p>
            <a:endParaRPr lang="en-US" sz="1400" dirty="0" smtClean="0"/>
          </a:p>
          <a:p>
            <a:r>
              <a:rPr lang="en-US" sz="1400" dirty="0" smtClean="0"/>
              <a:t>Mentoring</a:t>
            </a:r>
            <a:endParaRPr lang="en-US" sz="1400" dirty="0"/>
          </a:p>
          <a:p>
            <a:endParaRPr lang="en-US" dirty="0"/>
          </a:p>
        </p:txBody>
      </p:sp>
      <p:sp>
        <p:nvSpPr>
          <p:cNvPr id="8" name="Rectangle 7"/>
          <p:cNvSpPr/>
          <p:nvPr/>
        </p:nvSpPr>
        <p:spPr>
          <a:xfrm>
            <a:off x="2362200" y="5486400"/>
            <a:ext cx="6205097" cy="1015663"/>
          </a:xfrm>
          <a:prstGeom prst="rect">
            <a:avLst/>
          </a:prstGeom>
        </p:spPr>
        <p:txBody>
          <a:bodyPr wrap="none">
            <a:spAutoFit/>
          </a:bodyPr>
          <a:lstStyle/>
          <a:p>
            <a:r>
              <a:rPr lang="en-US" sz="6000" b="1" dirty="0" smtClean="0"/>
              <a:t>LOTS OF “THINGS”</a:t>
            </a:r>
            <a:endParaRPr lang="en-US" sz="6000" b="1" dirty="0"/>
          </a:p>
        </p:txBody>
      </p:sp>
    </p:spTree>
    <p:extLst>
      <p:ext uri="{BB962C8B-B14F-4D97-AF65-F5344CB8AC3E}">
        <p14:creationId xmlns:p14="http://schemas.microsoft.com/office/powerpoint/2010/main" val="55295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0818" y="5562600"/>
            <a:ext cx="7422225" cy="769441"/>
          </a:xfrm>
          <a:prstGeom prst="rect">
            <a:avLst/>
          </a:prstGeom>
          <a:noFill/>
        </p:spPr>
        <p:txBody>
          <a:bodyPr wrap="none" rtlCol="0">
            <a:spAutoFit/>
          </a:bodyPr>
          <a:lstStyle/>
          <a:p>
            <a:r>
              <a:rPr lang="en-US" sz="4400" b="1" dirty="0" smtClean="0"/>
              <a:t>What is that “MAIN THING”???</a:t>
            </a:r>
            <a:endParaRPr lang="en-US" sz="4400" b="1" dirty="0"/>
          </a:p>
        </p:txBody>
      </p:sp>
      <p:sp>
        <p:nvSpPr>
          <p:cNvPr id="2" name="Rectangle 1"/>
          <p:cNvSpPr/>
          <p:nvPr/>
        </p:nvSpPr>
        <p:spPr>
          <a:xfrm>
            <a:off x="304800" y="152400"/>
            <a:ext cx="8610600" cy="4708981"/>
          </a:xfrm>
          <a:prstGeom prst="rect">
            <a:avLst/>
          </a:prstGeom>
        </p:spPr>
        <p:txBody>
          <a:bodyPr wrap="square">
            <a:spAutoFit/>
          </a:bodyPr>
          <a:lstStyle/>
          <a:p>
            <a:pPr algn="ctr"/>
            <a:r>
              <a:rPr lang="en-US" sz="6000" b="1" dirty="0"/>
              <a:t>The MAIN THING</a:t>
            </a:r>
          </a:p>
          <a:p>
            <a:pPr algn="ctr"/>
            <a:r>
              <a:rPr lang="en-US" sz="6000" b="1" dirty="0"/>
              <a:t>is that</a:t>
            </a:r>
          </a:p>
          <a:p>
            <a:pPr algn="ctr"/>
            <a:r>
              <a:rPr lang="en-US" sz="6000" b="1" dirty="0"/>
              <a:t>the MAIN THING</a:t>
            </a:r>
          </a:p>
          <a:p>
            <a:pPr algn="ctr"/>
            <a:r>
              <a:rPr lang="en-US" sz="6000" b="1" dirty="0"/>
              <a:t>is</a:t>
            </a:r>
          </a:p>
          <a:p>
            <a:pPr algn="ctr"/>
            <a:r>
              <a:rPr lang="en-US" sz="6000" b="1" dirty="0"/>
              <a:t>the MAIN THING</a:t>
            </a:r>
          </a:p>
        </p:txBody>
      </p:sp>
    </p:spTree>
    <p:extLst>
      <p:ext uri="{BB962C8B-B14F-4D97-AF65-F5344CB8AC3E}">
        <p14:creationId xmlns:p14="http://schemas.microsoft.com/office/powerpoint/2010/main" val="2358882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eddy\Pictures\Screenshots\Screenshot (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76201"/>
            <a:ext cx="13011150" cy="731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6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2870</TotalTime>
  <Words>2455</Words>
  <Application>Microsoft Office PowerPoint</Application>
  <PresentationFormat>On-screen Show (4:3)</PresentationFormat>
  <Paragraphs>378</Paragraphs>
  <Slides>43</Slides>
  <Notes>33</Notes>
  <HiddenSlides>0</HiddenSlides>
  <MMClips>1</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Krieger</dc:creator>
  <cp:lastModifiedBy>Freddy Krieger</cp:lastModifiedBy>
  <cp:revision>158</cp:revision>
  <dcterms:created xsi:type="dcterms:W3CDTF">2015-07-19T21:14:23Z</dcterms:created>
  <dcterms:modified xsi:type="dcterms:W3CDTF">2015-08-02T17:39:32Z</dcterms:modified>
</cp:coreProperties>
</file>